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305" r:id="rId2"/>
    <p:sldId id="306" r:id="rId3"/>
    <p:sldId id="307" r:id="rId4"/>
    <p:sldId id="256" r:id="rId5"/>
    <p:sldId id="261" r:id="rId6"/>
    <p:sldId id="263" r:id="rId7"/>
    <p:sldId id="289" r:id="rId8"/>
    <p:sldId id="291" r:id="rId9"/>
    <p:sldId id="293" r:id="rId10"/>
    <p:sldId id="287" r:id="rId11"/>
    <p:sldId id="303" r:id="rId12"/>
    <p:sldId id="304" r:id="rId13"/>
    <p:sldId id="297" r:id="rId14"/>
    <p:sldId id="298" r:id="rId15"/>
    <p:sldId id="299" r:id="rId16"/>
    <p:sldId id="300" r:id="rId17"/>
    <p:sldId id="301" r:id="rId18"/>
    <p:sldId id="302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2B8FCE"/>
    <a:srgbClr val="864033"/>
    <a:srgbClr val="8C5C16"/>
    <a:srgbClr val="2A8ECE"/>
    <a:srgbClr val="2B8ECE"/>
    <a:srgbClr val="87CDD1"/>
    <a:srgbClr val="304A89"/>
    <a:srgbClr val="2C8FCE"/>
    <a:srgbClr val="344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B23E-DEB0-4420-BC71-D8B3CD1A85A1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3957E-673A-4113-866E-902DC5EB04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109" y="2136070"/>
            <a:ext cx="10363200" cy="6996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rgbClr val="2C8F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083" y="318420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Imagen 63">
            <a:extLst>
              <a:ext uri="{FF2B5EF4-FFF2-40B4-BE49-F238E27FC236}">
                <a16:creationId xmlns:a16="http://schemas.microsoft.com/office/drawing/2014/main" id="{9640C764-0693-4692-88CD-79560008EF3B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260" y="602951"/>
            <a:ext cx="3367208" cy="720462"/>
          </a:xfrm>
          <a:prstGeom prst="rect">
            <a:avLst/>
          </a:prstGeom>
          <a:noFill/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02C40B21-B539-4F12-961A-C154654FD5BB}"/>
              </a:ext>
            </a:extLst>
          </p:cNvPr>
          <p:cNvGrpSpPr/>
          <p:nvPr userDrawn="1"/>
        </p:nvGrpSpPr>
        <p:grpSpPr>
          <a:xfrm>
            <a:off x="1" y="6236599"/>
            <a:ext cx="12191999" cy="635256"/>
            <a:chOff x="0" y="5126182"/>
            <a:chExt cx="12192000" cy="670976"/>
          </a:xfrm>
        </p:grpSpPr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6DF0E9FC-401C-4D00-B672-23319FEF56CC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D106D06E-DDDC-4659-ABF3-6D91D3E5A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6CC2890-2385-4EE6-BA34-9FF031F07B14}"/>
                </a:ext>
              </a:extLst>
            </p:cNvPr>
            <p:cNvSpPr/>
            <p:nvPr/>
          </p:nvSpPr>
          <p:spPr>
            <a:xfrm>
              <a:off x="1884219" y="5126182"/>
              <a:ext cx="10307781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6BE790D-D487-4934-961F-0F4A02FF4DBE}"/>
                </a:ext>
              </a:extLst>
            </p:cNvPr>
            <p:cNvSpPr txBox="1"/>
            <p:nvPr/>
          </p:nvSpPr>
          <p:spPr>
            <a:xfrm>
              <a:off x="1927239" y="5201603"/>
              <a:ext cx="10264760" cy="520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3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4EB48FB0-2033-4B3F-99A1-2F7E07CD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8936"/>
          <a:stretch/>
        </p:blipFill>
        <p:spPr>
          <a:xfrm>
            <a:off x="322533" y="139393"/>
            <a:ext cx="2425100" cy="17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B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1150"/>
            <a:ext cx="10515600" cy="5641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724" y="6614616"/>
            <a:ext cx="27432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838200" y="702148"/>
            <a:ext cx="10515600" cy="0"/>
          </a:xfrm>
          <a:prstGeom prst="line">
            <a:avLst/>
          </a:prstGeom>
          <a:ln w="28575">
            <a:solidFill>
              <a:srgbClr val="2A8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21D46DD2-AB32-4FC0-B24C-6DE6102BB473}"/>
              </a:ext>
            </a:extLst>
          </p:cNvPr>
          <p:cNvGrpSpPr/>
          <p:nvPr userDrawn="1"/>
        </p:nvGrpSpPr>
        <p:grpSpPr>
          <a:xfrm>
            <a:off x="-1" y="6318703"/>
            <a:ext cx="11637820" cy="540960"/>
            <a:chOff x="0" y="5126182"/>
            <a:chExt cx="11819413" cy="670976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B989505-A38D-465C-9787-FD2E06AB96BE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A87E740-4759-49BC-AFFC-111A262D1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9B6C6BB8-11E9-4237-BBB1-74E8EDF69250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A8FE9357-9FAC-4BA8-AD06-F61E740EF8EB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35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A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50"/>
            <a:ext cx="1689101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473"/>
            <a:ext cx="41148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772" y="6614160"/>
            <a:ext cx="27432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11637820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1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51772" y="6614160"/>
            <a:ext cx="27432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7D6CA9C0-C26E-4AA0-9CFE-E3E66B516B81}"/>
              </a:ext>
            </a:extLst>
          </p:cNvPr>
          <p:cNvGrpSpPr/>
          <p:nvPr userDrawn="1"/>
        </p:nvGrpSpPr>
        <p:grpSpPr>
          <a:xfrm>
            <a:off x="-1" y="6318703"/>
            <a:ext cx="11637820" cy="540960"/>
            <a:chOff x="0" y="5126182"/>
            <a:chExt cx="11819413" cy="670976"/>
          </a:xfrm>
        </p:grpSpPr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A6AAFBF5-10B0-4415-8947-B9C726B17F2A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B47C1E8-81ED-4CAD-8B2D-AE119A273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3C32AD3-63DB-4347-A884-DD5358849423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4F4EC232-2EA9-4F6A-AFC7-84AED1593B84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15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1772" y="6614160"/>
            <a:ext cx="2743200" cy="23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mayor@iseki-food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tiff"/><Relationship Id="rId18" Type="http://schemas.openxmlformats.org/officeDocument/2006/relationships/image" Target="../media/image35.jpe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hyperlink" Target="mailto:Luis.mayor@iseki-food.net" TargetMode="External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28" Type="http://schemas.openxmlformats.org/officeDocument/2006/relationships/image" Target="../media/image45.jpe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31" Type="http://schemas.openxmlformats.org/officeDocument/2006/relationships/image" Target="../media/image48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png"/><Relationship Id="rId27" Type="http://schemas.openxmlformats.org/officeDocument/2006/relationships/image" Target="../media/image44.jpeg"/><Relationship Id="rId30" Type="http://schemas.openxmlformats.org/officeDocument/2006/relationships/image" Target="../media/image47.jpeg"/><Relationship Id="rId8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uis.mayor@iseki-food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5648" y="1848751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sz="4400" dirty="0">
                <a:solidFill>
                  <a:srgbClr val="2B8FCE"/>
                </a:solidFill>
              </a:rPr>
              <a:t>WP1 – Skill needs </a:t>
            </a:r>
            <a:r>
              <a:rPr lang="en-US" sz="4400" dirty="0" err="1">
                <a:solidFill>
                  <a:srgbClr val="2B8FCE"/>
                </a:solidFill>
              </a:rPr>
              <a:t>indentification</a:t>
            </a:r>
            <a:endParaRPr lang="en-US" sz="4400" dirty="0">
              <a:solidFill>
                <a:srgbClr val="2B8FCE"/>
              </a:solidFill>
            </a:endParaRP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858000" cy="966378"/>
          </a:xfrm>
        </p:spPr>
        <p:txBody>
          <a:bodyPr>
            <a:normAutofit fontScale="92500"/>
          </a:bodyPr>
          <a:lstStyle/>
          <a:p>
            <a:r>
              <a:rPr lang="en-US" dirty="0"/>
              <a:t>Luis Mayor</a:t>
            </a:r>
          </a:p>
          <a:p>
            <a:r>
              <a:rPr lang="en-US" dirty="0"/>
              <a:t>ISEKI-Food Association, </a:t>
            </a:r>
            <a:r>
              <a:rPr lang="en-US" dirty="0">
                <a:hlinkClick r:id="rId3"/>
              </a:rPr>
              <a:t>luis.mayor@iseki-food.net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667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2667000" y="4758643"/>
            <a:ext cx="6858000" cy="12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Project Partner Meeting</a:t>
            </a:r>
          </a:p>
          <a:p>
            <a:r>
              <a:rPr lang="en-US" sz="1800" dirty="0"/>
              <a:t>17</a:t>
            </a:r>
            <a:r>
              <a:rPr lang="en-US" sz="1800" baseline="30000" dirty="0"/>
              <a:t>th</a:t>
            </a:r>
            <a:r>
              <a:rPr lang="en-US" sz="1800" dirty="0"/>
              <a:t> March 2021</a:t>
            </a:r>
          </a:p>
          <a:p>
            <a:r>
              <a:rPr lang="en-US" sz="1800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4773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789709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Most important skills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E5ECA89-B251-4009-AD0B-7E6A49FD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437" y="1661629"/>
            <a:ext cx="7294722" cy="4020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98528A8-3B76-4146-A56B-DFCCEC678295}"/>
              </a:ext>
            </a:extLst>
          </p:cNvPr>
          <p:cNvSpPr txBox="1"/>
          <p:nvPr/>
        </p:nvSpPr>
        <p:spPr>
          <a:xfrm>
            <a:off x="7369027" y="978378"/>
            <a:ext cx="424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EU-</a:t>
            </a:r>
            <a:r>
              <a:rPr lang="es-ES" dirty="0" err="1"/>
              <a:t>analysis</a:t>
            </a:r>
            <a:r>
              <a:rPr lang="es-ES" dirty="0"/>
              <a:t>: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categories</a:t>
            </a:r>
            <a:r>
              <a:rPr lang="es-ES" dirty="0"/>
              <a:t> and </a:t>
            </a:r>
            <a:r>
              <a:rPr lang="es-ES" dirty="0" err="1"/>
              <a:t>sectors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13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6133751" y="978957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Most important skills (sector-farmers)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Θέση περιεχομένου 7">
            <a:extLst>
              <a:ext uri="{FF2B5EF4-FFF2-40B4-BE49-F238E27FC236}">
                <a16:creationId xmlns:a16="http://schemas.microsoft.com/office/drawing/2014/main" id="{74B08D57-6B23-4DBB-8826-119CB6DB28C0}"/>
              </a:ext>
            </a:extLst>
          </p:cNvPr>
          <p:cNvSpPr txBox="1">
            <a:spLocks/>
          </p:cNvSpPr>
          <p:nvPr/>
        </p:nvSpPr>
        <p:spPr>
          <a:xfrm>
            <a:off x="156729" y="5473011"/>
            <a:ext cx="5632024" cy="300654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/>
              <a:t>Most important skills ( sector- food industry)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F1D594-180B-46F2-8BB5-F1321C4F1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7" y="903514"/>
            <a:ext cx="5825056" cy="30915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CA7DD7-B962-40EC-8BFF-C5E4DEC46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53" y="2682122"/>
            <a:ext cx="5970833" cy="3272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28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6636011" y="804108"/>
            <a:ext cx="4727481" cy="140478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Most important skills (category- sustainability 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Θέση περιεχομένου 7">
            <a:extLst>
              <a:ext uri="{FF2B5EF4-FFF2-40B4-BE49-F238E27FC236}">
                <a16:creationId xmlns:a16="http://schemas.microsoft.com/office/drawing/2014/main" id="{74B08D57-6B23-4DBB-8826-119CB6DB28C0}"/>
              </a:ext>
            </a:extLst>
          </p:cNvPr>
          <p:cNvSpPr txBox="1">
            <a:spLocks/>
          </p:cNvSpPr>
          <p:nvPr/>
        </p:nvSpPr>
        <p:spPr>
          <a:xfrm>
            <a:off x="0" y="5355812"/>
            <a:ext cx="4618480" cy="648995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it-IT" b="1" dirty="0"/>
              <a:t>Most important skills (national level-Spain/Portugal)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r">
              <a:buFont typeface="Arial" panose="020B0604020202020204" pitchFamily="34" charset="0"/>
              <a:buNone/>
            </a:pPr>
            <a:endParaRPr lang="it-IT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89B6A1-47B9-43F2-9C4F-7E41E128E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0" y="922004"/>
            <a:ext cx="6298075" cy="3769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9DA373-07AA-4DDB-BAF6-06BF577C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404" y="2374133"/>
            <a:ext cx="6524715" cy="3561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26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719087" y="823743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Missing skills in the lists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6B2897-7DFF-429D-8DF1-76B9C31882D2}"/>
              </a:ext>
            </a:extLst>
          </p:cNvPr>
          <p:cNvSpPr txBox="1"/>
          <p:nvPr/>
        </p:nvSpPr>
        <p:spPr>
          <a:xfrm>
            <a:off x="719087" y="1282609"/>
            <a:ext cx="758671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ommon findings:</a:t>
            </a:r>
          </a:p>
          <a:p>
            <a:pPr algn="l"/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ommunication and engagement with consumers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and society</a:t>
            </a:r>
            <a:r>
              <a:rPr lang="en-US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sz="18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sz="18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Languages: English, neighbor countries languages, Chinese for the forestry global market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18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Improvement of stakeholders’ interaction </a:t>
            </a:r>
            <a:endParaRPr lang="en-US" sz="18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A6545D-A31C-48E2-822A-212363DE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768" y="1652881"/>
            <a:ext cx="2327288" cy="193940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3D8CC14-DA8B-47EE-847D-2BD456AB1BA7}"/>
              </a:ext>
            </a:extLst>
          </p:cNvPr>
          <p:cNvSpPr txBox="1"/>
          <p:nvPr/>
        </p:nvSpPr>
        <p:spPr>
          <a:xfrm>
            <a:off x="5453743" y="3995837"/>
            <a:ext cx="62592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Knowledge/ability to understand the whole value chain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Education providers: ability to connect or to integrate skills and competences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EAE4FC-EC2C-432C-AE21-C8AD4757F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69" y="3731721"/>
            <a:ext cx="3252788" cy="23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71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931997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Skills change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91B760-AF06-47FC-830A-C6037D52D0EF}"/>
              </a:ext>
            </a:extLst>
          </p:cNvPr>
          <p:cNvSpPr txBox="1"/>
          <p:nvPr/>
        </p:nvSpPr>
        <p:spPr>
          <a:xfrm>
            <a:off x="4014216" y="3613935"/>
            <a:ext cx="7675326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skills needs across jobs/positions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share knowledge and skills across different responsibility levels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wide set of soft skills (external communication) more important at high responsibility levels.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“All rounders” for small companies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956316-4132-4C48-8DEA-4A04D8DF9A76}"/>
              </a:ext>
            </a:extLst>
          </p:cNvPr>
          <p:cNvSpPr txBox="1"/>
          <p:nvPr/>
        </p:nvSpPr>
        <p:spPr>
          <a:xfrm>
            <a:off x="642256" y="1262958"/>
            <a:ext cx="603068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Digital and sustainability skills!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Forestry focus group, three sets of skills for the future: technical, sustainability and social (soft) skills.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Θέση περιεχομένου 7">
            <a:extLst>
              <a:ext uri="{FF2B5EF4-FFF2-40B4-BE49-F238E27FC236}">
                <a16:creationId xmlns:a16="http://schemas.microsoft.com/office/drawing/2014/main" id="{890D733A-7670-4D1B-A0C9-484CEDA59D4D}"/>
              </a:ext>
            </a:extLst>
          </p:cNvPr>
          <p:cNvSpPr txBox="1">
            <a:spLocks/>
          </p:cNvSpPr>
          <p:nvPr/>
        </p:nvSpPr>
        <p:spPr>
          <a:xfrm>
            <a:off x="6998249" y="3170924"/>
            <a:ext cx="4355551" cy="326356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Skills and job responsibility level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1E0641-F631-4695-B0D6-39DD0D342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6"/>
          <a:stretch/>
        </p:blipFill>
        <p:spPr>
          <a:xfrm>
            <a:off x="9638620" y="821572"/>
            <a:ext cx="1319402" cy="9656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85E6B-5AAD-4477-B2C9-B97990221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17" y="3986385"/>
            <a:ext cx="2857500" cy="1600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17A938-0E96-4445-A7BF-CDC1B6CCF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850" y="1794472"/>
            <a:ext cx="924174" cy="9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931997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Training needs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956316-4132-4C48-8DEA-4A04D8DF9A76}"/>
              </a:ext>
            </a:extLst>
          </p:cNvPr>
          <p:cNvSpPr txBox="1"/>
          <p:nvPr/>
        </p:nvSpPr>
        <p:spPr>
          <a:xfrm>
            <a:off x="642256" y="1406235"/>
            <a:ext cx="64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important skills are also those with more training needs!</a:t>
            </a:r>
          </a:p>
        </p:txBody>
      </p:sp>
      <p:sp>
        <p:nvSpPr>
          <p:cNvPr id="12" name="Θέση περιεχομένου 7">
            <a:extLst>
              <a:ext uri="{FF2B5EF4-FFF2-40B4-BE49-F238E27FC236}">
                <a16:creationId xmlns:a16="http://schemas.microsoft.com/office/drawing/2014/main" id="{19B19FDE-993E-49D6-9318-B44721070A75}"/>
              </a:ext>
            </a:extLst>
          </p:cNvPr>
          <p:cNvSpPr txBox="1">
            <a:spLocks/>
          </p:cNvSpPr>
          <p:nvPr/>
        </p:nvSpPr>
        <p:spPr>
          <a:xfrm>
            <a:off x="5148942" y="2969605"/>
            <a:ext cx="7162799" cy="459395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Needs of the national education/training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6B180F-18C9-4FD9-9956-01B0407112F0}"/>
              </a:ext>
            </a:extLst>
          </p:cNvPr>
          <p:cNvSpPr txBox="1"/>
          <p:nvPr/>
        </p:nvSpPr>
        <p:spPr>
          <a:xfrm>
            <a:off x="4678005" y="3655363"/>
            <a:ext cx="739291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Remarkable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amoung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training, more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realistic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closer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farms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Virtual training vs.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238760-603E-4850-9214-71EC7A3DC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384308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931997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Training and target groups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B956316-4132-4C48-8DEA-4A04D8DF9A76}"/>
              </a:ext>
            </a:extLst>
          </p:cNvPr>
          <p:cNvSpPr txBox="1"/>
          <p:nvPr/>
        </p:nvSpPr>
        <p:spPr>
          <a:xfrm>
            <a:off x="523383" y="1465588"/>
            <a:ext cx="6243177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or early careers: formal learning approach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Adult learners: short trainings, different methodologies provide more flexibility</a:t>
            </a:r>
          </a:p>
        </p:txBody>
      </p:sp>
      <p:sp>
        <p:nvSpPr>
          <p:cNvPr id="13" name="Θέση περιεχομένου 7">
            <a:extLst>
              <a:ext uri="{FF2B5EF4-FFF2-40B4-BE49-F238E27FC236}">
                <a16:creationId xmlns:a16="http://schemas.microsoft.com/office/drawing/2014/main" id="{F6AAF02F-FAF6-4EAE-A7E1-A1AD3191D0FB}"/>
              </a:ext>
            </a:extLst>
          </p:cNvPr>
          <p:cNvSpPr txBox="1">
            <a:spLocks/>
          </p:cNvSpPr>
          <p:nvPr/>
        </p:nvSpPr>
        <p:spPr>
          <a:xfrm>
            <a:off x="8638382" y="3648456"/>
            <a:ext cx="2002973" cy="462585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Certification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2A6529-C933-4763-9F66-B6F35B8B00FD}"/>
              </a:ext>
            </a:extLst>
          </p:cNvPr>
          <p:cNvSpPr txBox="1"/>
          <p:nvPr/>
        </p:nvSpPr>
        <p:spPr>
          <a:xfrm>
            <a:off x="4652553" y="4252858"/>
            <a:ext cx="6911560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(informal and non-formal, EU-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FG)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975A39-89F1-49A6-BD85-9EC04AD1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82" y="1158024"/>
            <a:ext cx="2619375" cy="17430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51855B-E16F-4CD5-836B-9EE24CDB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15" y="3879747"/>
            <a:ext cx="2631297" cy="1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931998"/>
            <a:ext cx="7315201" cy="308974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EU-Policy Focus Group – selected recommendations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ED85B7-9EA7-475B-8A26-57FD3CF5806F}"/>
              </a:ext>
            </a:extLst>
          </p:cNvPr>
          <p:cNvSpPr txBox="1"/>
          <p:nvPr/>
        </p:nvSpPr>
        <p:spPr>
          <a:xfrm>
            <a:off x="673580" y="1556940"/>
            <a:ext cx="10178144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alanced approach to the needed skills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basic-specialized-soft 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omologation and recognition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skills and experience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olistic approach for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coherence of the skills and training provided at EU level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igger alliances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 support farmers and the food industry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vidence-based approach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to provide guidelines to policy makers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Social Dialogue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 order to set the basis for the needed training and skills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ncrease the attractiveness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of the sector for the younger generation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8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1CCA2E-8EAC-421A-8E40-B53C6A03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4608FF7-98D4-476E-8DFA-01DE1E5FD2DD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Tasks 1.3 Country and EU Focus Groups</a:t>
            </a:r>
            <a:endParaRPr lang="en-US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EFB51341-EFAF-4A06-B290-0AB4E22460A8}"/>
              </a:ext>
            </a:extLst>
          </p:cNvPr>
          <p:cNvSpPr txBox="1">
            <a:spLocks/>
          </p:cNvSpPr>
          <p:nvPr/>
        </p:nvSpPr>
        <p:spPr>
          <a:xfrm>
            <a:off x="838199" y="931998"/>
            <a:ext cx="7315201" cy="308974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Related activities after task 1.3 completion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DED85B7-9EA7-475B-8A26-57FD3CF5806F}"/>
              </a:ext>
            </a:extLst>
          </p:cNvPr>
          <p:cNvSpPr txBox="1"/>
          <p:nvPr/>
        </p:nvSpPr>
        <p:spPr>
          <a:xfrm>
            <a:off x="838199" y="1615416"/>
            <a:ext cx="7702297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1.4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input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refine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1.5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gaps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2.2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prioritization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0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C786E-723E-468C-B36A-14899D4C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133" y="5313171"/>
            <a:ext cx="5093998" cy="58450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/>
              <a:t>Thank </a:t>
            </a:r>
            <a:r>
              <a:rPr lang="it-IT" sz="2800" i="1" dirty="0" err="1"/>
              <a:t>you</a:t>
            </a:r>
            <a:r>
              <a:rPr lang="it-IT" sz="2800" i="1" dirty="0"/>
              <a:t> for </a:t>
            </a:r>
            <a:r>
              <a:rPr lang="it-IT" sz="2800" i="1" dirty="0" err="1"/>
              <a:t>your</a:t>
            </a:r>
            <a:r>
              <a:rPr lang="it-IT" sz="2800" i="1" dirty="0"/>
              <a:t> </a:t>
            </a:r>
            <a:r>
              <a:rPr lang="it-IT" sz="2800" i="1" dirty="0" err="1"/>
              <a:t>attention</a:t>
            </a:r>
            <a:r>
              <a:rPr lang="it-IT" sz="2800" i="1" dirty="0"/>
              <a:t>!</a:t>
            </a:r>
            <a:endParaRPr lang="en-GB" sz="2800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0BAE0D-65AE-477A-8193-AD6EC1E7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65DEBD90-D19D-44E1-83DF-43620783F382}"/>
              </a:ext>
            </a:extLst>
          </p:cNvPr>
          <p:cNvSpPr txBox="1">
            <a:spLocks/>
          </p:cNvSpPr>
          <p:nvPr/>
        </p:nvSpPr>
        <p:spPr>
          <a:xfrm>
            <a:off x="642783" y="5338768"/>
            <a:ext cx="5453217" cy="756592"/>
          </a:xfrm>
        </p:spPr>
        <p:txBody>
          <a:bodyPr>
            <a:normAutofit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Luis Mayor, ISEKI-Food Association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luis.mayor@iseki-food.net</a:t>
            </a:r>
            <a:r>
              <a:rPr lang="en-US" sz="1800" dirty="0"/>
              <a:t> </a:t>
            </a:r>
          </a:p>
        </p:txBody>
      </p:sp>
      <p:grpSp>
        <p:nvGrpSpPr>
          <p:cNvPr id="2149" name="Gruppo 2148">
            <a:extLst>
              <a:ext uri="{FF2B5EF4-FFF2-40B4-BE49-F238E27FC236}">
                <a16:creationId xmlns:a16="http://schemas.microsoft.com/office/drawing/2014/main" id="{6938B44A-796C-4CFD-94B0-2C4F5FE7FDF5}"/>
              </a:ext>
            </a:extLst>
          </p:cNvPr>
          <p:cNvGrpSpPr/>
          <p:nvPr/>
        </p:nvGrpSpPr>
        <p:grpSpPr>
          <a:xfrm>
            <a:off x="2029807" y="600254"/>
            <a:ext cx="8132385" cy="4163318"/>
            <a:chOff x="561976" y="1122198"/>
            <a:chExt cx="8132385" cy="4163318"/>
          </a:xfrm>
        </p:grpSpPr>
        <p:pic>
          <p:nvPicPr>
            <p:cNvPr id="155" name="Immagine 154">
              <a:extLst>
                <a:ext uri="{FF2B5EF4-FFF2-40B4-BE49-F238E27FC236}">
                  <a16:creationId xmlns:a16="http://schemas.microsoft.com/office/drawing/2014/main" id="{34EA405D-7F7D-4CE4-AC44-C236CD8B7B9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0" y="2066517"/>
              <a:ext cx="1212821" cy="458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magine 155">
              <a:extLst>
                <a:ext uri="{FF2B5EF4-FFF2-40B4-BE49-F238E27FC236}">
                  <a16:creationId xmlns:a16="http://schemas.microsoft.com/office/drawing/2014/main" id="{8DD5F0B0-0484-48DF-B7A9-B9B46AFE482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16" y="2200275"/>
              <a:ext cx="1230333" cy="50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Immagine 156">
              <a:extLst>
                <a:ext uri="{FF2B5EF4-FFF2-40B4-BE49-F238E27FC236}">
                  <a16:creationId xmlns:a16="http://schemas.microsoft.com/office/drawing/2014/main" id="{2B203592-19AA-42CA-A1BA-9F8B4644638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76" y="2000251"/>
              <a:ext cx="1327904" cy="393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magine 157">
              <a:extLst>
                <a:ext uri="{FF2B5EF4-FFF2-40B4-BE49-F238E27FC236}">
                  <a16:creationId xmlns:a16="http://schemas.microsoft.com/office/drawing/2014/main" id="{07C8F74A-5B61-4244-AC15-10706D298CB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18" y="1122198"/>
              <a:ext cx="1043939" cy="441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Immagine 158">
              <a:extLst>
                <a:ext uri="{FF2B5EF4-FFF2-40B4-BE49-F238E27FC236}">
                  <a16:creationId xmlns:a16="http://schemas.microsoft.com/office/drawing/2014/main" id="{54DED8C5-4414-4E48-8AEB-A0867ED7A17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350" y="1208500"/>
              <a:ext cx="1029789" cy="50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Immagine 159">
              <a:extLst>
                <a:ext uri="{FF2B5EF4-FFF2-40B4-BE49-F238E27FC236}">
                  <a16:creationId xmlns:a16="http://schemas.microsoft.com/office/drawing/2014/main" id="{67FB50D9-F194-4C29-81BE-838AE0A9FC08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8636" y="1238046"/>
              <a:ext cx="836817" cy="3874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0D94944F-48DD-4E80-A43F-2A1295C22B8C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" b="10777"/>
            <a:stretch/>
          </p:blipFill>
          <p:spPr bwMode="auto">
            <a:xfrm>
              <a:off x="3680341" y="2072855"/>
              <a:ext cx="161267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Immagine 161">
              <a:extLst>
                <a:ext uri="{FF2B5EF4-FFF2-40B4-BE49-F238E27FC236}">
                  <a16:creationId xmlns:a16="http://schemas.microsoft.com/office/drawing/2014/main" id="{2404C417-368E-470C-9A2C-4E49374F739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37" y="1181271"/>
              <a:ext cx="815570" cy="38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magine 162">
              <a:extLst>
                <a:ext uri="{FF2B5EF4-FFF2-40B4-BE49-F238E27FC236}">
                  <a16:creationId xmlns:a16="http://schemas.microsoft.com/office/drawing/2014/main" id="{20D1BF64-A832-40F0-A62A-EBC7EBC44709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069" y="1169372"/>
              <a:ext cx="1066717" cy="29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Immagine 163">
              <a:extLst>
                <a:ext uri="{FF2B5EF4-FFF2-40B4-BE49-F238E27FC236}">
                  <a16:creationId xmlns:a16="http://schemas.microsoft.com/office/drawing/2014/main" id="{3E972B44-89D4-42F8-807F-698AAE4D15F3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88" y="3781425"/>
              <a:ext cx="1161062" cy="398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Immagine 164">
              <a:extLst>
                <a:ext uri="{FF2B5EF4-FFF2-40B4-BE49-F238E27FC236}">
                  <a16:creationId xmlns:a16="http://schemas.microsoft.com/office/drawing/2014/main" id="{D85BE486-DF54-4821-B308-F801734ACEA6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5763" y="2809875"/>
              <a:ext cx="470862" cy="5337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6" name="Immagine 165">
              <a:extLst>
                <a:ext uri="{FF2B5EF4-FFF2-40B4-BE49-F238E27FC236}">
                  <a16:creationId xmlns:a16="http://schemas.microsoft.com/office/drawing/2014/main" id="{040B623A-5840-4891-8257-5CDE306CBD87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621" y="1762437"/>
              <a:ext cx="933218" cy="33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Immagine 166">
              <a:extLst>
                <a:ext uri="{FF2B5EF4-FFF2-40B4-BE49-F238E27FC236}">
                  <a16:creationId xmlns:a16="http://schemas.microsoft.com/office/drawing/2014/main" id="{8E6210E5-E849-4082-8E8B-2FB44B9F6AE1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45" y="2745885"/>
              <a:ext cx="540623" cy="47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Immagine 167">
              <a:extLst>
                <a:ext uri="{FF2B5EF4-FFF2-40B4-BE49-F238E27FC236}">
                  <a16:creationId xmlns:a16="http://schemas.microsoft.com/office/drawing/2014/main" id="{3DE2C529-1C42-4F48-9D05-EB49E8D73A80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4720" y="2107108"/>
              <a:ext cx="1399641" cy="398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Immagine 168">
              <a:extLst>
                <a:ext uri="{FF2B5EF4-FFF2-40B4-BE49-F238E27FC236}">
                  <a16:creationId xmlns:a16="http://schemas.microsoft.com/office/drawing/2014/main" id="{B8E561EA-4662-49D6-A42A-9951162108C9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5" y="2924175"/>
              <a:ext cx="669110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Immagine 169">
              <a:extLst>
                <a:ext uri="{FF2B5EF4-FFF2-40B4-BE49-F238E27FC236}">
                  <a16:creationId xmlns:a16="http://schemas.microsoft.com/office/drawing/2014/main" id="{8AE5AAAA-3266-4CD7-AA01-8EAA7EB5FF02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6" y="3691053"/>
              <a:ext cx="689325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Immagine 170">
              <a:extLst>
                <a:ext uri="{FF2B5EF4-FFF2-40B4-BE49-F238E27FC236}">
                  <a16:creationId xmlns:a16="http://schemas.microsoft.com/office/drawing/2014/main" id="{388D9862-02F5-4341-A4A5-B603DFF1DEE3}"/>
                </a:ext>
              </a:extLst>
            </p:cNvPr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2026757" y="3552775"/>
              <a:ext cx="1158230" cy="400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2" name="Immagine 171">
              <a:extLst>
                <a:ext uri="{FF2B5EF4-FFF2-40B4-BE49-F238E27FC236}">
                  <a16:creationId xmlns:a16="http://schemas.microsoft.com/office/drawing/2014/main" id="{D374DEEA-9D97-49A1-A352-D03136C75B70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66" y="4567171"/>
              <a:ext cx="613216" cy="6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Immagine 172">
              <a:extLst>
                <a:ext uri="{FF2B5EF4-FFF2-40B4-BE49-F238E27FC236}">
                  <a16:creationId xmlns:a16="http://schemas.microsoft.com/office/drawing/2014/main" id="{F63ED7F2-F1EE-4802-A85B-A758D57978CE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649"/>
            <a:stretch/>
          </p:blipFill>
          <p:spPr bwMode="auto">
            <a:xfrm>
              <a:off x="4071416" y="3654518"/>
              <a:ext cx="1070610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" name="Immagine 173">
              <a:extLst>
                <a:ext uri="{FF2B5EF4-FFF2-40B4-BE49-F238E27FC236}">
                  <a16:creationId xmlns:a16="http://schemas.microsoft.com/office/drawing/2014/main" id="{EB65C0F9-62FA-423A-A329-01F40076CECC}"/>
                </a:ext>
              </a:extLst>
            </p:cNvPr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5592732" y="2995603"/>
              <a:ext cx="1013453" cy="57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" name="Immagine 174">
              <a:extLst>
                <a:ext uri="{FF2B5EF4-FFF2-40B4-BE49-F238E27FC236}">
                  <a16:creationId xmlns:a16="http://schemas.microsoft.com/office/drawing/2014/main" id="{6820BCA3-71D3-47C9-9109-3EC90BCE9EA8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1" y="2717258"/>
              <a:ext cx="533100" cy="73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Immagine 175">
              <a:extLst>
                <a:ext uri="{FF2B5EF4-FFF2-40B4-BE49-F238E27FC236}">
                  <a16:creationId xmlns:a16="http://schemas.microsoft.com/office/drawing/2014/main" id="{1C2F374F-A68E-4F67-A91B-C3622EC4343D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901" y="2828557"/>
              <a:ext cx="931545" cy="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Immagine 176">
              <a:extLst>
                <a:ext uri="{FF2B5EF4-FFF2-40B4-BE49-F238E27FC236}">
                  <a16:creationId xmlns:a16="http://schemas.microsoft.com/office/drawing/2014/main" id="{1781EE73-C433-4285-9B2F-7C8815263BB3}"/>
                </a:ext>
              </a:extLst>
            </p:cNvPr>
            <p:cNvPicPr/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2056333" y="4481169"/>
              <a:ext cx="805136" cy="437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Immagine 177">
              <a:extLst>
                <a:ext uri="{FF2B5EF4-FFF2-40B4-BE49-F238E27FC236}">
                  <a16:creationId xmlns:a16="http://schemas.microsoft.com/office/drawing/2014/main" id="{14966F3A-BBCA-4683-86AB-274848120A01}"/>
                </a:ext>
              </a:extLst>
            </p:cNvPr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419" y="4931054"/>
              <a:ext cx="908008" cy="35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Immagine 178">
              <a:extLst>
                <a:ext uri="{FF2B5EF4-FFF2-40B4-BE49-F238E27FC236}">
                  <a16:creationId xmlns:a16="http://schemas.microsoft.com/office/drawing/2014/main" id="{B7C33491-C9D0-4F7F-82B5-C8EA3BF5914B}"/>
                </a:ext>
              </a:extLst>
            </p:cNvPr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7" y="4049809"/>
              <a:ext cx="581827" cy="36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Immagine 179">
              <a:extLst>
                <a:ext uri="{FF2B5EF4-FFF2-40B4-BE49-F238E27FC236}">
                  <a16:creationId xmlns:a16="http://schemas.microsoft.com/office/drawing/2014/main" id="{699370E8-91AE-4D91-B524-913F3C8362B4}"/>
                </a:ext>
              </a:extLst>
            </p:cNvPr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5719" y="4115348"/>
              <a:ext cx="922752" cy="505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Immagine 180">
              <a:extLst>
                <a:ext uri="{FF2B5EF4-FFF2-40B4-BE49-F238E27FC236}">
                  <a16:creationId xmlns:a16="http://schemas.microsoft.com/office/drawing/2014/main" id="{C9500430-FFFE-4FB9-A791-37E41B9A56F7}"/>
                </a:ext>
              </a:extLst>
            </p:cNvPr>
            <p:cNvPicPr/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342"/>
            <a:stretch/>
          </p:blipFill>
          <p:spPr bwMode="auto">
            <a:xfrm>
              <a:off x="7080981" y="4452061"/>
              <a:ext cx="1229562" cy="3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magine 181">
              <a:extLst>
                <a:ext uri="{FF2B5EF4-FFF2-40B4-BE49-F238E27FC236}">
                  <a16:creationId xmlns:a16="http://schemas.microsoft.com/office/drawing/2014/main" id="{07CE7946-D4C5-422A-8BD5-E38C41AA389E}"/>
                </a:ext>
              </a:extLst>
            </p:cNvPr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245" y="4222198"/>
              <a:ext cx="589280" cy="638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Immagine 182">
              <a:extLst>
                <a:ext uri="{FF2B5EF4-FFF2-40B4-BE49-F238E27FC236}">
                  <a16:creationId xmlns:a16="http://schemas.microsoft.com/office/drawing/2014/main" id="{31598A49-4639-41A2-955D-0725493C4878}"/>
                </a:ext>
              </a:extLst>
            </p:cNvPr>
            <p:cNvPicPr/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8283" y="4872678"/>
              <a:ext cx="2000556" cy="411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Immagine 183">
              <a:extLst>
                <a:ext uri="{FF2B5EF4-FFF2-40B4-BE49-F238E27FC236}">
                  <a16:creationId xmlns:a16="http://schemas.microsoft.com/office/drawing/2014/main" id="{87D5F2A2-C19E-46F5-9C15-30DCE78C3596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78" y="1199484"/>
              <a:ext cx="680493" cy="66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Immagine 184">
              <a:extLst>
                <a:ext uri="{FF2B5EF4-FFF2-40B4-BE49-F238E27FC236}">
                  <a16:creationId xmlns:a16="http://schemas.microsoft.com/office/drawing/2014/main" id="{508248BB-8DFF-4B1C-88E0-6A1843C9EA65}"/>
                </a:ext>
              </a:extLst>
            </p:cNvPr>
            <p:cNvPicPr/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57" y="3765985"/>
              <a:ext cx="998693" cy="4306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932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2</a:t>
            </a:fld>
            <a:endParaRPr lang="en-US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212F90B2-E39B-49B7-A2E9-2F9959114060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WP1 Skill needs identification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0D3FE7-586E-44E0-811D-51F690BED6DC}"/>
              </a:ext>
            </a:extLst>
          </p:cNvPr>
          <p:cNvSpPr txBox="1"/>
          <p:nvPr/>
        </p:nvSpPr>
        <p:spPr>
          <a:xfrm>
            <a:off x="838200" y="1125221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Main objective</a:t>
            </a:r>
            <a:r>
              <a:rPr lang="en-US" sz="20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establish a general overview of the labor market in agriculture, forestry and related sectors in order to define present and future skills needs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15CB548-E774-4CC0-A0D3-8A43A92F205A}"/>
              </a:ext>
            </a:extLst>
          </p:cNvPr>
          <p:cNvSpPr txBox="1"/>
          <p:nvPr/>
        </p:nvSpPr>
        <p:spPr>
          <a:xfrm>
            <a:off x="2117271" y="2452639"/>
            <a:ext cx="7957457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Task 1.1: State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rt (UNITO)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1.2: </a:t>
            </a:r>
            <a:r>
              <a:rPr lang="en-U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Stakeholders strategic mapping and mobilization (LLL-P)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1.3: </a:t>
            </a:r>
            <a:r>
              <a:rPr lang="en-U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Country and EU focus groups (ISEKI)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1.4: </a:t>
            </a:r>
            <a:r>
              <a:rPr lang="es-ES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es-E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es-ES" sz="200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es-ES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(ICOS)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1.5: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Future trends analysis (WUR)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0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3</a:t>
            </a:fld>
            <a:endParaRPr lang="en-US"/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id="{212F90B2-E39B-49B7-A2E9-2F9959114060}"/>
              </a:ext>
            </a:extLst>
          </p:cNvPr>
          <p:cNvSpPr txBox="1">
            <a:spLocks/>
          </p:cNvSpPr>
          <p:nvPr/>
        </p:nvSpPr>
        <p:spPr>
          <a:xfrm>
            <a:off x="838200" y="248749"/>
            <a:ext cx="10515600" cy="540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2B8EC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WP1 Skill needs identification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90D3FE7-586E-44E0-811D-51F690BED6DC}"/>
              </a:ext>
            </a:extLst>
          </p:cNvPr>
          <p:cNvSpPr txBox="1"/>
          <p:nvPr/>
        </p:nvSpPr>
        <p:spPr>
          <a:xfrm>
            <a:off x="838200" y="1125221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WP timeline: </a:t>
            </a:r>
            <a:r>
              <a:rPr lang="en-US" sz="2000" b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(January 2020-March 2021)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A9019933-3482-4A33-8BEB-A7BB44E83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255742"/>
              </p:ext>
            </p:extLst>
          </p:nvPr>
        </p:nvGraphicFramePr>
        <p:xfrm>
          <a:off x="1257781" y="1860843"/>
          <a:ext cx="944154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04">
                  <a:extLst>
                    <a:ext uri="{9D8B030D-6E8A-4147-A177-3AD203B41FA5}">
                      <a16:colId xmlns:a16="http://schemas.microsoft.com/office/drawing/2014/main" val="34382304"/>
                    </a:ext>
                  </a:extLst>
                </a:gridCol>
                <a:gridCol w="6558340">
                  <a:extLst>
                    <a:ext uri="{9D8B030D-6E8A-4147-A177-3AD203B41FA5}">
                      <a16:colId xmlns:a16="http://schemas.microsoft.com/office/drawing/2014/main" val="1117273150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val="4214651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Deliverable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83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D1.1: Stakeholders strategic plans and analysis report</a:t>
                      </a:r>
                      <a:endParaRPr lang="es-E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75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D1.2: Repository of previous projects, results and best practices</a:t>
                      </a:r>
                      <a:endParaRPr lang="es-ES" sz="16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9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D1.3: VET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01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D1.4: Focus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guidelines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00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D1.5: Focus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643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D1.6: Web-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questionnaire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Submitted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4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D1.7: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Survey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6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D1.8: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Scenarios</a:t>
                      </a:r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E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7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07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55648" y="1848751"/>
            <a:ext cx="8680704" cy="1268522"/>
          </a:xfrm>
        </p:spPr>
        <p:txBody>
          <a:bodyPr anchor="ctr" anchorCtr="0">
            <a:noAutofit/>
          </a:bodyPr>
          <a:lstStyle/>
          <a:p>
            <a:r>
              <a:rPr lang="en-US" sz="4400" dirty="0">
                <a:solidFill>
                  <a:srgbClr val="2B8FCE"/>
                </a:solidFill>
              </a:rPr>
              <a:t>Task 1.3 – FIELDS Focus Groups</a:t>
            </a:r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667000" y="3429000"/>
            <a:ext cx="6858000" cy="9663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Luis Mayor</a:t>
            </a:r>
          </a:p>
          <a:p>
            <a:r>
              <a:rPr lang="en-US" dirty="0"/>
              <a:t>ISEKI-Food Association, </a:t>
            </a:r>
            <a:r>
              <a:rPr lang="en-US" dirty="0">
                <a:hlinkClick r:id="rId3"/>
              </a:rPr>
              <a:t>luis.mayor@iseki-food.net</a:t>
            </a:r>
            <a:r>
              <a:rPr lang="en-US" dirty="0"/>
              <a:t> </a:t>
            </a:r>
          </a:p>
          <a:p>
            <a:r>
              <a:rPr lang="en-US" sz="2100" dirty="0"/>
              <a:t>Line </a:t>
            </a:r>
            <a:r>
              <a:rPr lang="en-US" sz="2100" dirty="0" err="1"/>
              <a:t>Friis</a:t>
            </a:r>
            <a:r>
              <a:rPr lang="en-US" sz="2100" dirty="0"/>
              <a:t> Lindner, Christoph </a:t>
            </a:r>
            <a:r>
              <a:rPr lang="en-US" sz="2100" dirty="0" err="1"/>
              <a:t>Köbl</a:t>
            </a:r>
            <a:r>
              <a:rPr lang="en-US" sz="2100" dirty="0"/>
              <a:t>, Jonas </a:t>
            </a:r>
            <a:r>
              <a:rPr lang="en-US" sz="2100" dirty="0" err="1"/>
              <a:t>Lázaro</a:t>
            </a:r>
            <a:r>
              <a:rPr lang="en-US" sz="2100" dirty="0"/>
              <a:t>-Mojica</a:t>
            </a: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667000" y="3397844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2667000" y="4711693"/>
            <a:ext cx="6858000" cy="127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Project Partner Meeting</a:t>
            </a:r>
          </a:p>
          <a:p>
            <a:r>
              <a:rPr lang="en-US" sz="1800" dirty="0"/>
              <a:t>17</a:t>
            </a:r>
            <a:r>
              <a:rPr lang="en-US" sz="1800" baseline="30000" dirty="0"/>
              <a:t>th</a:t>
            </a:r>
            <a:r>
              <a:rPr lang="en-US" sz="1800" dirty="0"/>
              <a:t> March 2021</a:t>
            </a:r>
          </a:p>
          <a:p>
            <a:r>
              <a:rPr lang="en-US" sz="1800" dirty="0"/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420093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5</a:t>
            </a:fld>
            <a:endParaRPr lang="en-US"/>
          </a:p>
        </p:txBody>
      </p:sp>
      <p:sp>
        <p:nvSpPr>
          <p:cNvPr id="10" name="Θέση κειμένου 6">
            <a:extLst>
              <a:ext uri="{FF2B5EF4-FFF2-40B4-BE49-F238E27FC236}">
                <a16:creationId xmlns:a16="http://schemas.microsoft.com/office/drawing/2014/main" id="{304EDAD0-04BD-4233-99F3-859D4190A578}"/>
              </a:ext>
            </a:extLst>
          </p:cNvPr>
          <p:cNvSpPr txBox="1">
            <a:spLocks/>
          </p:cNvSpPr>
          <p:nvPr/>
        </p:nvSpPr>
        <p:spPr>
          <a:xfrm>
            <a:off x="623888" y="2494334"/>
            <a:ext cx="7886700" cy="3258396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Duration</a:t>
            </a:r>
            <a:r>
              <a:rPr lang="en-US" dirty="0"/>
              <a:t>: M2-M9</a:t>
            </a:r>
          </a:p>
          <a:p>
            <a:endParaRPr lang="en-US" dirty="0"/>
          </a:p>
          <a:p>
            <a:r>
              <a:rPr lang="en-US" b="1" dirty="0"/>
              <a:t>Leader</a:t>
            </a:r>
            <a:r>
              <a:rPr lang="en-US" dirty="0"/>
              <a:t>: ISEKI-Food Association</a:t>
            </a:r>
          </a:p>
          <a:p>
            <a:endParaRPr lang="en-US" dirty="0"/>
          </a:p>
          <a:p>
            <a:r>
              <a:rPr lang="en-US" b="1" dirty="0"/>
              <a:t>Other Partners Involved</a:t>
            </a:r>
            <a:r>
              <a:rPr lang="en-US" dirty="0"/>
              <a:t>: All</a:t>
            </a:r>
          </a:p>
        </p:txBody>
      </p:sp>
      <p:sp>
        <p:nvSpPr>
          <p:cNvPr id="11" name="Τίτλος 5">
            <a:extLst>
              <a:ext uri="{FF2B5EF4-FFF2-40B4-BE49-F238E27FC236}">
                <a16:creationId xmlns:a16="http://schemas.microsoft.com/office/drawing/2014/main" id="{F40A7101-1920-4ADD-B7F2-44851006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54354"/>
            <a:ext cx="7886700" cy="979827"/>
          </a:xfrm>
        </p:spPr>
        <p:txBody>
          <a:bodyPr>
            <a:normAutofit/>
          </a:bodyPr>
          <a:lstStyle/>
          <a:p>
            <a:r>
              <a:rPr lang="en-US" sz="3200" b="1" dirty="0"/>
              <a:t>T1.3 Country and EU focus groups</a:t>
            </a:r>
            <a:r>
              <a:rPr lang="nb-NO" sz="3200" dirty="0"/>
              <a:t>	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CEB8E3-701D-4292-B426-51F3E328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851" y="2218386"/>
            <a:ext cx="426147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1.3 Country and EU Focus Groups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6</a:t>
            </a:fld>
            <a:endParaRPr lang="en-US"/>
          </a:p>
        </p:txBody>
      </p:sp>
      <p:sp>
        <p:nvSpPr>
          <p:cNvPr id="5" name="Θέση περιεχομένου 7">
            <a:extLst>
              <a:ext uri="{FF2B5EF4-FFF2-40B4-BE49-F238E27FC236}">
                <a16:creationId xmlns:a16="http://schemas.microsoft.com/office/drawing/2014/main" id="{B4975005-513C-4C79-B43F-AA6979F9C569}"/>
              </a:ext>
            </a:extLst>
          </p:cNvPr>
          <p:cNvSpPr txBox="1">
            <a:spLocks/>
          </p:cNvSpPr>
          <p:nvPr/>
        </p:nvSpPr>
        <p:spPr>
          <a:xfrm>
            <a:off x="838200" y="881151"/>
            <a:ext cx="10515600" cy="2928850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Summary of the task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Gather information about:</a:t>
            </a:r>
          </a:p>
          <a:p>
            <a:r>
              <a:rPr lang="en-US" dirty="0"/>
              <a:t>Skill needs in agriculture, forestry, food industry and forest-based industry. </a:t>
            </a:r>
          </a:p>
          <a:p>
            <a:r>
              <a:rPr lang="en-US" dirty="0"/>
              <a:t>Sustainability, digitalization, bio-economy and soft skills.</a:t>
            </a:r>
          </a:p>
          <a:p>
            <a:r>
              <a:rPr lang="en-US" dirty="0"/>
              <a:t>Existing and missing training </a:t>
            </a:r>
          </a:p>
          <a:p>
            <a:r>
              <a:rPr lang="en-US" dirty="0"/>
              <a:t>Target groups</a:t>
            </a:r>
          </a:p>
          <a:p>
            <a:r>
              <a:rPr lang="en-US" dirty="0"/>
              <a:t>Training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Deliverables</a:t>
            </a:r>
          </a:p>
          <a:p>
            <a:pPr marL="0" indent="0">
              <a:buNone/>
            </a:pPr>
            <a:r>
              <a:rPr lang="en-US" dirty="0"/>
              <a:t>D1.4. Focus Group guideline (ISEKI)</a:t>
            </a:r>
          </a:p>
          <a:p>
            <a:pPr marL="0" indent="0">
              <a:buNone/>
            </a:pPr>
            <a:r>
              <a:rPr lang="en-US" dirty="0"/>
              <a:t>D1.5. Focus Groups analysis (ISEKI)</a:t>
            </a:r>
          </a:p>
        </p:txBody>
      </p:sp>
    </p:spTree>
    <p:extLst>
      <p:ext uri="{BB962C8B-B14F-4D97-AF65-F5344CB8AC3E}">
        <p14:creationId xmlns:p14="http://schemas.microsoft.com/office/powerpoint/2010/main" val="407353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1.3 Country and EU Focus Groups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7</a:t>
            </a:fld>
            <a:endParaRPr lang="en-US"/>
          </a:p>
        </p:txBody>
      </p:sp>
      <p:sp>
        <p:nvSpPr>
          <p:cNvPr id="7" name="Θέση περιεχομένου 7">
            <a:extLst>
              <a:ext uri="{FF2B5EF4-FFF2-40B4-BE49-F238E27FC236}">
                <a16:creationId xmlns:a16="http://schemas.microsoft.com/office/drawing/2014/main" id="{C4992D84-CBD3-42F6-BFF1-655F38ABD17B}"/>
              </a:ext>
            </a:extLst>
          </p:cNvPr>
          <p:cNvSpPr txBox="1">
            <a:spLocks/>
          </p:cNvSpPr>
          <p:nvPr/>
        </p:nvSpPr>
        <p:spPr>
          <a:xfrm>
            <a:off x="838200" y="881150"/>
            <a:ext cx="3646714" cy="1698763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Methodology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u="sng" dirty="0"/>
              <a:t>Focus Group guidelines (D1.4)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D395B75-8626-4425-AE4B-32D12A98E646}"/>
              </a:ext>
            </a:extLst>
          </p:cNvPr>
          <p:cNvSpPr txBox="1"/>
          <p:nvPr/>
        </p:nvSpPr>
        <p:spPr>
          <a:xfrm>
            <a:off x="576942" y="1844039"/>
            <a:ext cx="68471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Composition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Skill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lists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input, ESCO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guiding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conduction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!)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Transcription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leader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77B2C6D3-15C7-45EC-8812-9D09C30B9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426068"/>
              </p:ext>
            </p:extLst>
          </p:nvPr>
        </p:nvGraphicFramePr>
        <p:xfrm>
          <a:off x="8101267" y="1097309"/>
          <a:ext cx="2452914" cy="3425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14">
                  <a:extLst>
                    <a:ext uri="{9D8B030D-6E8A-4147-A177-3AD203B41FA5}">
                      <a16:colId xmlns:a16="http://schemas.microsoft.com/office/drawing/2014/main" val="1584221685"/>
                    </a:ext>
                  </a:extLst>
                </a:gridCol>
              </a:tblGrid>
              <a:tr h="378622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Stakeholders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714345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Farmers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088940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Cooperatives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5806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Foresters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302104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Food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industry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25305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/>
                        <a:t>Forest-</a:t>
                      </a:r>
                      <a:r>
                        <a:rPr lang="es-ES" dirty="0" err="1"/>
                        <a:t>based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industry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872114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Education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providers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37888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Advisors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51893"/>
                  </a:ext>
                </a:extLst>
              </a:tr>
              <a:tr h="378622">
                <a:tc>
                  <a:txBody>
                    <a:bodyPr/>
                    <a:lstStyle/>
                    <a:p>
                      <a:r>
                        <a:rPr lang="es-ES" dirty="0" err="1"/>
                        <a:t>Other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368886"/>
                  </a:ext>
                </a:extLst>
              </a:tr>
            </a:tbl>
          </a:graphicData>
        </a:graphic>
      </p:graphicFrame>
      <p:graphicFrame>
        <p:nvGraphicFramePr>
          <p:cNvPr id="13" name="Tabla 13">
            <a:extLst>
              <a:ext uri="{FF2B5EF4-FFF2-40B4-BE49-F238E27FC236}">
                <a16:creationId xmlns:a16="http://schemas.microsoft.com/office/drawing/2014/main" id="{BDCE5CFE-F654-4528-8F20-A4A61DDB7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04502"/>
              </p:ext>
            </p:extLst>
          </p:nvPr>
        </p:nvGraphicFramePr>
        <p:xfrm>
          <a:off x="677206" y="5114574"/>
          <a:ext cx="987697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430">
                  <a:extLst>
                    <a:ext uri="{9D8B030D-6E8A-4147-A177-3AD203B41FA5}">
                      <a16:colId xmlns:a16="http://schemas.microsoft.com/office/drawing/2014/main" val="2523798884"/>
                    </a:ext>
                  </a:extLst>
                </a:gridCol>
                <a:gridCol w="1578429">
                  <a:extLst>
                    <a:ext uri="{9D8B030D-6E8A-4147-A177-3AD203B41FA5}">
                      <a16:colId xmlns:a16="http://schemas.microsoft.com/office/drawing/2014/main" val="345026295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005957462"/>
                    </a:ext>
                  </a:extLst>
                </a:gridCol>
                <a:gridCol w="1839685">
                  <a:extLst>
                    <a:ext uri="{9D8B030D-6E8A-4147-A177-3AD203B41FA5}">
                      <a16:colId xmlns:a16="http://schemas.microsoft.com/office/drawing/2014/main" val="3541210186"/>
                    </a:ext>
                  </a:extLst>
                </a:gridCol>
                <a:gridCol w="2721431">
                  <a:extLst>
                    <a:ext uri="{9D8B030D-6E8A-4147-A177-3AD203B41FA5}">
                      <a16:colId xmlns:a16="http://schemas.microsoft.com/office/drawing/2014/main" val="310601797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Skill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lists</a:t>
                      </a:r>
                      <a:r>
                        <a:rPr lang="es-ES" dirty="0"/>
                        <a:t> (</a:t>
                      </a:r>
                      <a:r>
                        <a:rPr lang="es-ES" dirty="0" err="1"/>
                        <a:t>c.a.</a:t>
                      </a:r>
                      <a:r>
                        <a:rPr lang="es-ES" dirty="0"/>
                        <a:t> 25 </a:t>
                      </a:r>
                      <a:r>
                        <a:rPr lang="es-ES" dirty="0" err="1"/>
                        <a:t>skills</a:t>
                      </a:r>
                      <a:r>
                        <a:rPr lang="es-ES" dirty="0"/>
                        <a:t> per </a:t>
                      </a:r>
                      <a:r>
                        <a:rPr lang="es-ES" dirty="0" err="1"/>
                        <a:t>category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31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Sustainability</a:t>
                      </a:r>
                      <a:endParaRPr lang="es-E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Digitalisation</a:t>
                      </a:r>
                      <a:endParaRPr lang="es-E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Bioeconomy</a:t>
                      </a:r>
                      <a:endParaRPr lang="es-E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Soft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skills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Business-</a:t>
                      </a:r>
                      <a:r>
                        <a:rPr lang="es-ES" dirty="0" err="1"/>
                        <a:t>entrepreneurship</a:t>
                      </a:r>
                      <a:endParaRPr lang="es-E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797959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640FE418-D3CB-425D-9F9B-A7C0824C5BC6}"/>
              </a:ext>
            </a:extLst>
          </p:cNvPr>
          <p:cNvSpPr txBox="1"/>
          <p:nvPr/>
        </p:nvSpPr>
        <p:spPr>
          <a:xfrm rot="730412">
            <a:off x="8734681" y="4625217"/>
            <a:ext cx="327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BOTTOM-UP APPROACH</a:t>
            </a:r>
          </a:p>
        </p:txBody>
      </p:sp>
    </p:spTree>
    <p:extLst>
      <p:ext uri="{BB962C8B-B14F-4D97-AF65-F5344CB8AC3E}">
        <p14:creationId xmlns:p14="http://schemas.microsoft.com/office/powerpoint/2010/main" val="39610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1.3 Country and EU Focus Groups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8</a:t>
            </a:fld>
            <a:endParaRPr lang="en-US"/>
          </a:p>
        </p:txBody>
      </p:sp>
      <p:sp>
        <p:nvSpPr>
          <p:cNvPr id="7" name="Θέση περιεχομένου 7">
            <a:extLst>
              <a:ext uri="{FF2B5EF4-FFF2-40B4-BE49-F238E27FC236}">
                <a16:creationId xmlns:a16="http://schemas.microsoft.com/office/drawing/2014/main" id="{D485FAD5-4E5C-4184-B665-78F4DFF95746}"/>
              </a:ext>
            </a:extLst>
          </p:cNvPr>
          <p:cNvSpPr txBox="1">
            <a:spLocks/>
          </p:cNvSpPr>
          <p:nvPr/>
        </p:nvSpPr>
        <p:spPr>
          <a:xfrm>
            <a:off x="838200" y="881151"/>
            <a:ext cx="3646714" cy="403364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FG Organisation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1BC8F64E-9067-4024-A5A8-84EC6DBC6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88814"/>
              </p:ext>
            </p:extLst>
          </p:nvPr>
        </p:nvGraphicFramePr>
        <p:xfrm>
          <a:off x="838200" y="1288872"/>
          <a:ext cx="4539343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571">
                  <a:extLst>
                    <a:ext uri="{9D8B030D-6E8A-4147-A177-3AD203B41FA5}">
                      <a16:colId xmlns:a16="http://schemas.microsoft.com/office/drawing/2014/main" val="65966446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810182974"/>
                    </a:ext>
                  </a:extLst>
                </a:gridCol>
                <a:gridCol w="1654629">
                  <a:extLst>
                    <a:ext uri="{9D8B030D-6E8A-4147-A177-3AD203B41FA5}">
                      <a16:colId xmlns:a16="http://schemas.microsoft.com/office/drawing/2014/main" val="372872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Date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Number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participants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27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Austria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18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78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Ireland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27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668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8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217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10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7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France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15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6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Netherlands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23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9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Greece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25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53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Spain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26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545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Slovenia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July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598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EU-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Policy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9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160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EU-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Forestry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July</a:t>
                      </a:r>
                      <a:endParaRPr lang="es-E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224848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33CCCA7-B222-40CD-9A76-DD1265F4C02F}"/>
              </a:ext>
            </a:extLst>
          </p:cNvPr>
          <p:cNvSpPr txBox="1"/>
          <p:nvPr/>
        </p:nvSpPr>
        <p:spPr>
          <a:xfrm>
            <a:off x="5715000" y="2725202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(86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 EU-FG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sector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1 EU-FG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1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1.3 Country and EU Focus Groups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9</a:t>
            </a:fld>
            <a:endParaRPr lang="en-US"/>
          </a:p>
        </p:txBody>
      </p:sp>
      <p:sp>
        <p:nvSpPr>
          <p:cNvPr id="7" name="Θέση περιεχομένου 7">
            <a:extLst>
              <a:ext uri="{FF2B5EF4-FFF2-40B4-BE49-F238E27FC236}">
                <a16:creationId xmlns:a16="http://schemas.microsoft.com/office/drawing/2014/main" id="{9FFCC7C8-4150-4A59-B4B1-0FAED69E72A6}"/>
              </a:ext>
            </a:extLst>
          </p:cNvPr>
          <p:cNvSpPr txBox="1">
            <a:spLocks/>
          </p:cNvSpPr>
          <p:nvPr/>
        </p:nvSpPr>
        <p:spPr>
          <a:xfrm>
            <a:off x="838199" y="881151"/>
            <a:ext cx="5509437" cy="330961"/>
          </a:xfrm>
          <a:prstGeom prst="rect">
            <a:avLst/>
          </a:prstGeom>
        </p:spPr>
        <p:txBody>
          <a:bodyPr/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dirty="0"/>
              <a:t>Focus Group analysis (D1.5)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u="sng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CE2161-339D-4FDF-A2D1-472623C51895}"/>
              </a:ext>
            </a:extLst>
          </p:cNvPr>
          <p:cNvSpPr txBox="1"/>
          <p:nvPr/>
        </p:nvSpPr>
        <p:spPr>
          <a:xfrm>
            <a:off x="838199" y="1305341"/>
            <a:ext cx="97730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Analysis at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 data as a </a:t>
            </a:r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important skills of the sector you represent (based on skill lists)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 skills in the lists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 of skill needs in the next 5-10 years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 needs and job responsibility level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needs based on the selected skills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Needs of the training systems at national and European level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Preferred training methods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methods and target groups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3FD59C-5766-4892-9444-73CE4E47BAE8}"/>
              </a:ext>
            </a:extLst>
          </p:cNvPr>
          <p:cNvSpPr txBox="1"/>
          <p:nvPr/>
        </p:nvSpPr>
        <p:spPr>
          <a:xfrm>
            <a:off x="838199" y="5144960"/>
            <a:ext cx="9241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u="sng" dirty="0" err="1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FGs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(9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EU-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and EU-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Forestry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FGs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940BA6-45F6-4826-A9E5-5C801C757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22" t="17674" r="37678" b="5714"/>
          <a:stretch/>
        </p:blipFill>
        <p:spPr>
          <a:xfrm>
            <a:off x="8398324" y="1977157"/>
            <a:ext cx="2955476" cy="4245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979604"/>
      </p:ext>
    </p:extLst>
  </p:cSld>
  <p:clrMapOvr>
    <a:masterClrMapping/>
  </p:clrMapOvr>
</p:sld>
</file>

<file path=ppt/theme/theme1.xml><?xml version="1.0" encoding="utf-8"?>
<a:theme xmlns:a="http://schemas.openxmlformats.org/drawingml/2006/main" name="CoLLaboratE-ThemeNew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aboratE-ThemeNew" id="{AD441D31-B38D-4F89-B57E-CC0212D26925}" vid="{A4654D39-5463-4B11-90A2-3C333BBC5873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4262</TotalTime>
  <Words>1075</Words>
  <Application>Microsoft Office PowerPoint</Application>
  <PresentationFormat>Panorámica</PresentationFormat>
  <Paragraphs>307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Bahnschrift Light Condensed</vt:lpstr>
      <vt:lpstr>Calibri</vt:lpstr>
      <vt:lpstr>Wingdings</vt:lpstr>
      <vt:lpstr>CoLLaboratE-ThemeNew</vt:lpstr>
      <vt:lpstr>WP1 – Skill needs indentification</vt:lpstr>
      <vt:lpstr>Presentación de PowerPoint</vt:lpstr>
      <vt:lpstr>Presentación de PowerPoint</vt:lpstr>
      <vt:lpstr>Task 1.3 – FIELDS Focus Groups</vt:lpstr>
      <vt:lpstr>T1.3 Country and EU focus groups </vt:lpstr>
      <vt:lpstr>Tasks 1.3 Country and EU Focus Groups</vt:lpstr>
      <vt:lpstr>Tasks 1.3 Country and EU Focus Groups</vt:lpstr>
      <vt:lpstr>Tasks 1.3 Country and EU Focus Groups</vt:lpstr>
      <vt:lpstr>Tasks 1.3 Country and EU Focus Groups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WP1 - Project Management</dc:title>
  <dc:creator>Fotis Dimeas</dc:creator>
  <cp:lastModifiedBy>Luis Mayor</cp:lastModifiedBy>
  <cp:revision>173</cp:revision>
  <dcterms:created xsi:type="dcterms:W3CDTF">2018-10-15T13:11:22Z</dcterms:created>
  <dcterms:modified xsi:type="dcterms:W3CDTF">2021-03-17T07:11:54Z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pal.johan.from@nmbu.no</vt:lpwstr>
  </property>
  <property fmtid="{D5CDD505-2E9C-101B-9397-08002B2CF9AE}" pid="5" name="MSIP_Label_d0484126-3486-41a9-802e-7f1e2277276c_SetDate">
    <vt:lpwstr>2020-01-11T12:05:33.3131731Z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ActionId">
    <vt:lpwstr>d4a85e94-51e7-46ba-8cf1-49bfd1a7a6de</vt:lpwstr>
  </property>
  <property fmtid="{D5CDD505-2E9C-101B-9397-08002B2CF9AE}" pid="9" name="MSIP_Label_d0484126-3486-41a9-802e-7f1e2277276c_Extended_MSFT_Method">
    <vt:lpwstr>Automatic</vt:lpwstr>
  </property>
  <property fmtid="{D5CDD505-2E9C-101B-9397-08002B2CF9AE}" pid="10" name="Sensitivity">
    <vt:lpwstr>Internal</vt:lpwstr>
  </property>
</Properties>
</file>