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0"/>
  </p:notesMasterIdLst>
  <p:sldIdLst>
    <p:sldId id="256" r:id="rId2"/>
    <p:sldId id="305" r:id="rId3"/>
    <p:sldId id="306" r:id="rId4"/>
    <p:sldId id="307" r:id="rId5"/>
    <p:sldId id="308" r:id="rId6"/>
    <p:sldId id="298" r:id="rId7"/>
    <p:sldId id="304" r:id="rId8"/>
    <p:sldId id="295" r:id="rId9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FC66F8-6A14-4854-A816-BB7916D1FB79}">
          <p14:sldIdLst>
            <p14:sldId id="256"/>
            <p14:sldId id="305"/>
            <p14:sldId id="306"/>
            <p14:sldId id="307"/>
            <p14:sldId id="308"/>
            <p14:sldId id="298"/>
            <p14:sldId id="30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38" userDrawn="1">
          <p15:clr>
            <a:srgbClr val="A4A3A4"/>
          </p15:clr>
        </p15:guide>
        <p15:guide id="2" pos="5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8805" autoAdjust="0"/>
  </p:normalViewPr>
  <p:slideViewPr>
    <p:cSldViewPr snapToGrid="0" showGuides="1">
      <p:cViewPr varScale="1">
        <p:scale>
          <a:sx n="62" d="100"/>
          <a:sy n="62" d="100"/>
        </p:scale>
        <p:origin x="774" y="78"/>
      </p:cViewPr>
      <p:guideLst>
        <p:guide orient="horz" pos="1638"/>
        <p:guide pos="5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AA7C626-F6BC-4934-AD2D-7FAE94536BF2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1B118FE6-40C8-473F-B032-339087EEDEFB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7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71450" y="1368425"/>
            <a:ext cx="6562725" cy="3692525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4783">
              <a:defRPr/>
            </a:pPr>
            <a:fld id="{90B3957E-673A-4113-866E-902DC5EB0489}" type="slidenum">
              <a:rPr lang="en-US" sz="1400">
                <a:solidFill>
                  <a:prstClr val="black"/>
                </a:solidFill>
                <a:latin typeface="Calibri" panose="020F0502020204030204"/>
              </a:rPr>
              <a:pPr defTabSz="964783">
                <a:defRPr/>
              </a:pPr>
              <a:t>1</a:t>
            </a:fld>
            <a:endParaRPr lang="en-US" sz="14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109" y="2136070"/>
            <a:ext cx="103632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083" y="318420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=""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2260" y="602951"/>
            <a:ext cx="3367208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=""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2" y="6236599"/>
            <a:ext cx="12191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=""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=""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=""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322534" y="139393"/>
            <a:ext cx="2425100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2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150"/>
            <a:ext cx="105156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7724" y="6614616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838200" y="702148"/>
            <a:ext cx="10515600" cy="0"/>
          </a:xfrm>
          <a:prstGeom prst="line">
            <a:avLst/>
          </a:prstGeom>
          <a:ln w="28575">
            <a:solidFill>
              <a:srgbClr val="2E7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=""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=""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=""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=""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33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52"/>
            <a:ext cx="1689101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6473"/>
            <a:ext cx="41148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=""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=""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=""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=""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=""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761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=""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=""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=""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=""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390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1772" y="6614160"/>
            <a:ext cx="27432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tiff"/><Relationship Id="rId18" Type="http://schemas.openxmlformats.org/officeDocument/2006/relationships/image" Target="../media/image23.jpeg"/><Relationship Id="rId26" Type="http://schemas.openxmlformats.org/officeDocument/2006/relationships/image" Target="../media/image31.png"/><Relationship Id="rId3" Type="http://schemas.openxmlformats.org/officeDocument/2006/relationships/image" Target="../media/image9.png"/><Relationship Id="rId21" Type="http://schemas.openxmlformats.org/officeDocument/2006/relationships/image" Target="../media/image26.jpeg"/><Relationship Id="rId7" Type="http://schemas.openxmlformats.org/officeDocument/2006/relationships/image" Target="../media/image13.jpeg"/><Relationship Id="rId12" Type="http://schemas.openxmlformats.org/officeDocument/2006/relationships/image" Target="../media/image17.jpe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hyperlink" Target="mailto:contact@ac3a.chambagri.fr" TargetMode="External"/><Relationship Id="rId16" Type="http://schemas.openxmlformats.org/officeDocument/2006/relationships/image" Target="../media/image21.jpeg"/><Relationship Id="rId20" Type="http://schemas.openxmlformats.org/officeDocument/2006/relationships/image" Target="../media/image25.jpe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24" Type="http://schemas.openxmlformats.org/officeDocument/2006/relationships/image" Target="../media/image29.jpeg"/><Relationship Id="rId32" Type="http://schemas.openxmlformats.org/officeDocument/2006/relationships/image" Target="../media/image37.png"/><Relationship Id="rId5" Type="http://schemas.openxmlformats.org/officeDocument/2006/relationships/image" Target="../media/image11.png"/><Relationship Id="rId15" Type="http://schemas.openxmlformats.org/officeDocument/2006/relationships/image" Target="../media/image20.jpeg"/><Relationship Id="rId23" Type="http://schemas.openxmlformats.org/officeDocument/2006/relationships/image" Target="../media/image28.jpeg"/><Relationship Id="rId28" Type="http://schemas.openxmlformats.org/officeDocument/2006/relationships/image" Target="../media/image33.jpeg"/><Relationship Id="rId10" Type="http://schemas.openxmlformats.org/officeDocument/2006/relationships/image" Target="../media/image15.jpeg"/><Relationship Id="rId19" Type="http://schemas.openxmlformats.org/officeDocument/2006/relationships/image" Target="../media/image24.png"/><Relationship Id="rId31" Type="http://schemas.openxmlformats.org/officeDocument/2006/relationships/image" Target="../media/image36.jpeg"/><Relationship Id="rId4" Type="http://schemas.openxmlformats.org/officeDocument/2006/relationships/image" Target="../media/image10.png"/><Relationship Id="rId9" Type="http://schemas.openxmlformats.org/officeDocument/2006/relationships/image" Target="../media/image5.png"/><Relationship Id="rId14" Type="http://schemas.openxmlformats.org/officeDocument/2006/relationships/image" Target="../media/image19.jpeg"/><Relationship Id="rId22" Type="http://schemas.openxmlformats.org/officeDocument/2006/relationships/image" Target="../media/image27.png"/><Relationship Id="rId27" Type="http://schemas.openxmlformats.org/officeDocument/2006/relationships/image" Target="../media/image32.jpeg"/><Relationship Id="rId30" Type="http://schemas.openxmlformats.org/officeDocument/2006/relationships/image" Target="../media/image35.jpeg"/><Relationship Id="rId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55649" y="2518199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3200" dirty="0" smtClean="0"/>
              <a:t>Fields - Task 2.1 Skill Gaps and</a:t>
            </a:r>
            <a:br>
              <a:rPr lang="en-US" sz="3200" dirty="0" smtClean="0"/>
            </a:br>
            <a:r>
              <a:rPr lang="en-US" sz="3200" dirty="0" smtClean="0"/>
              <a:t>Occupational </a:t>
            </a:r>
            <a:r>
              <a:rPr lang="es-ES" sz="3200" dirty="0" err="1" smtClean="0"/>
              <a:t>Profiles</a:t>
            </a:r>
            <a:endParaRPr lang="en-US" sz="3200" dirty="0"/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2667000" y="4242810"/>
            <a:ext cx="6858000" cy="100105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Alexandre MORIN</a:t>
            </a:r>
            <a:endParaRPr lang="en-US" sz="2000" dirty="0"/>
          </a:p>
          <a:p>
            <a:r>
              <a:rPr lang="en-US" sz="2000" dirty="0" smtClean="0"/>
              <a:t>AC3A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2667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5049015" y="175547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1CCCD7-B920-497A-ADEC-3453D274B926}"/>
              </a:ext>
            </a:extLst>
          </p:cNvPr>
          <p:cNvSpPr/>
          <p:nvPr/>
        </p:nvSpPr>
        <p:spPr>
          <a:xfrm flipV="1">
            <a:off x="1661652" y="-1"/>
            <a:ext cx="2093969" cy="1940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2A1572C-4FE0-4CAA-BF6E-644D20CB387D}"/>
              </a:ext>
            </a:extLst>
          </p:cNvPr>
          <p:cNvSpPr/>
          <p:nvPr/>
        </p:nvSpPr>
        <p:spPr>
          <a:xfrm flipH="1" flipV="1">
            <a:off x="279917" y="175547"/>
            <a:ext cx="2093968" cy="1734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86" y="235675"/>
            <a:ext cx="1456229" cy="161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T.2.1 Info, Deliverables &amp; Milestones </a:t>
            </a:r>
            <a:endParaRPr lang="en-US" dirty="0">
              <a:solidFill>
                <a:srgbClr val="2C8FCE"/>
              </a:solidFill>
            </a:endParaRP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838200" y="890877"/>
            <a:ext cx="10515600" cy="5641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WP Start/end date: M12-M15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Partners</a:t>
            </a:r>
            <a:r>
              <a:rPr lang="en-US" dirty="0"/>
              <a:t> </a:t>
            </a:r>
            <a:r>
              <a:rPr lang="en-US" b="1" dirty="0"/>
              <a:t>involved</a:t>
            </a:r>
            <a:r>
              <a:rPr lang="en-US" dirty="0"/>
              <a:t>: </a:t>
            </a:r>
            <a:r>
              <a:rPr lang="en-US" dirty="0">
                <a:solidFill>
                  <a:srgbClr val="000000"/>
                </a:solidFill>
              </a:rPr>
              <a:t>UNITO, CONFAGRI, ISEKI, ICOS, AERES, AP, UHOH, CERTH, ACTIA, GAIA, CONFAGRI PT, SCOOP, GSZ, LVA, UCLM, AC3A, FIAB, FDE, FENACORE, INFOR, LLL-P, ANIA, </a:t>
            </a:r>
            <a:r>
              <a:rPr lang="en-US" dirty="0" err="1">
                <a:solidFill>
                  <a:srgbClr val="000000"/>
                </a:solidFill>
              </a:rPr>
              <a:t>PlanetETP</a:t>
            </a:r>
            <a:r>
              <a:rPr lang="en-US" dirty="0">
                <a:solidFill>
                  <a:srgbClr val="000000"/>
                </a:solidFill>
              </a:rPr>
              <a:t>, EFB, PA, FJ-BLT, AFVET, CEPI, FJ-BLT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/>
              <a:t>Target</a:t>
            </a:r>
            <a:r>
              <a:rPr lang="en-US" dirty="0" smtClean="0"/>
              <a:t>: look </a:t>
            </a:r>
            <a:r>
              <a:rPr lang="en-US" dirty="0"/>
              <a:t>at future skill needs, the existing </a:t>
            </a:r>
            <a:r>
              <a:rPr lang="en-US" dirty="0" smtClean="0"/>
              <a:t>trainings </a:t>
            </a:r>
            <a:r>
              <a:rPr lang="en-US" dirty="0"/>
              <a:t>in response to those needs, </a:t>
            </a:r>
            <a:r>
              <a:rPr lang="en-US" dirty="0" smtClean="0"/>
              <a:t>and identify </a:t>
            </a:r>
            <a:r>
              <a:rPr lang="en-US" dirty="0"/>
              <a:t>gaps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Main Objectives:</a:t>
            </a:r>
            <a:r>
              <a:rPr lang="nb-NO" b="1" dirty="0"/>
              <a:t> </a:t>
            </a:r>
          </a:p>
          <a:p>
            <a:r>
              <a:rPr lang="it-IT" dirty="0"/>
              <a:t> Assess skill gaps in the bioeconomy, sustainability, and digitalisation sectors</a:t>
            </a:r>
          </a:p>
          <a:p>
            <a:r>
              <a:rPr lang="it-IT" dirty="0"/>
              <a:t>Create a detailed baseline of occupational profiles and skills needed in these </a:t>
            </a:r>
            <a:r>
              <a:rPr lang="it-IT" dirty="0" smtClean="0"/>
              <a:t>sectors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b="1" dirty="0" smtClean="0"/>
              <a:t>Deliverables</a:t>
            </a:r>
            <a:endParaRPr lang="en-US" b="1" dirty="0"/>
          </a:p>
          <a:p>
            <a:r>
              <a:rPr lang="en-US" b="1" dirty="0"/>
              <a:t>D2.1: </a:t>
            </a:r>
            <a:r>
              <a:rPr lang="en-US" dirty="0"/>
              <a:t>Detailed baseline of occupational profiles (M15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0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r>
              <a:rPr lang="en-US" dirty="0"/>
              <a:t>of skill gaps and new profiles creation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3235208-2058-4213-9DB4-24B7273B6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Methodology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Identification </a:t>
            </a:r>
            <a:r>
              <a:rPr lang="fr-FR" dirty="0" smtClean="0"/>
              <a:t>of </a:t>
            </a:r>
            <a:r>
              <a:rPr lang="fr-FR" dirty="0" err="1" smtClean="0"/>
              <a:t>skill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throught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groups by </a:t>
            </a:r>
            <a:r>
              <a:rPr lang="fr-FR" dirty="0" err="1" smtClean="0"/>
              <a:t>category</a:t>
            </a:r>
            <a:r>
              <a:rPr lang="fr-FR" dirty="0"/>
              <a:t> (</a:t>
            </a:r>
            <a:r>
              <a:rPr lang="fr-FR" dirty="0" err="1"/>
              <a:t>Bioeconomy</a:t>
            </a:r>
            <a:r>
              <a:rPr lang="fr-FR" dirty="0"/>
              <a:t>, Digitalisation, </a:t>
            </a:r>
            <a:r>
              <a:rPr lang="fr-FR" dirty="0" err="1" smtClean="0"/>
              <a:t>Sustainability</a:t>
            </a:r>
            <a:r>
              <a:rPr lang="fr-FR" dirty="0" smtClean="0"/>
              <a:t>) and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(Agriculture, Agri-Food, </a:t>
            </a:r>
            <a:r>
              <a:rPr lang="fr-FR" dirty="0" err="1" smtClean="0"/>
              <a:t>Forestry</a:t>
            </a:r>
            <a:r>
              <a:rPr lang="fr-FR" dirty="0" smtClean="0"/>
              <a:t>)</a:t>
            </a:r>
          </a:p>
          <a:p>
            <a:pPr marL="457200" lvl="1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occupational</a:t>
            </a:r>
            <a:r>
              <a:rPr lang="fr-FR" dirty="0" smtClean="0"/>
              <a:t> profiles </a:t>
            </a:r>
            <a:r>
              <a:rPr lang="fr-FR" dirty="0" err="1" smtClean="0"/>
              <a:t>based</a:t>
            </a:r>
            <a:r>
              <a:rPr lang="fr-FR" dirty="0" smtClean="0"/>
              <a:t> on ESCO </a:t>
            </a:r>
            <a:r>
              <a:rPr lang="fr-FR" dirty="0" err="1" smtClean="0"/>
              <a:t>criteria</a:t>
            </a:r>
            <a:r>
              <a:rPr lang="fr-FR" dirty="0" smtClean="0"/>
              <a:t>: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Description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Alternative label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Essential skills and competences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Essential Knowledge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Optional skills and competences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Optional Knowledge</a:t>
            </a:r>
          </a:p>
          <a:p>
            <a:pPr marL="457200" lvl="1" indent="0" algn="ctr">
              <a:buNone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lvl="1" algn="l"/>
            <a:r>
              <a:rPr lang="en-US" sz="1800" dirty="0" smtClean="0"/>
              <a:t>Review of the profiles and compilation in a reference &amp; strategy document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95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3235208-2058-4213-9DB4-24B7273B6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Get inspiration … Two </a:t>
            </a:r>
            <a:r>
              <a:rPr lang="en-US" dirty="0"/>
              <a:t>profiles created so far by CONFAGRI:</a:t>
            </a:r>
          </a:p>
          <a:p>
            <a:pPr marL="0" indent="0">
              <a:buNone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sellaDiTesto 9">
            <a:extLst>
              <a:ext uri="{FF2B5EF4-FFF2-40B4-BE49-F238E27FC236}">
                <a16:creationId xmlns="" xmlns:a16="http://schemas.microsoft.com/office/drawing/2014/main" id="{61307F86-D4EE-4A76-83AD-5132FE0606FB}"/>
              </a:ext>
            </a:extLst>
          </p:cNvPr>
          <p:cNvSpPr txBox="1"/>
          <p:nvPr/>
        </p:nvSpPr>
        <p:spPr>
          <a:xfrm>
            <a:off x="293152" y="2161269"/>
            <a:ext cx="6398065" cy="1084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PRECISION FARMING AND SUSTAINABLE MANAGEMENT OF CROP </a:t>
            </a: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(National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Agricultural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10">
            <a:extLst>
              <a:ext uri="{FF2B5EF4-FFF2-40B4-BE49-F238E27FC236}">
                <a16:creationId xmlns="" xmlns:a16="http://schemas.microsoft.com/office/drawing/2014/main" id="{3FDF9391-43EF-4875-B8D6-108901FD37E6}"/>
              </a:ext>
            </a:extLst>
          </p:cNvPr>
          <p:cNvSpPr txBox="1"/>
          <p:nvPr/>
        </p:nvSpPr>
        <p:spPr>
          <a:xfrm>
            <a:off x="177483" y="3750574"/>
            <a:ext cx="662940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SOCIAL MEDIA MARKETING AND E-COMMERCE MANAGER IN THE AGRI-FOOD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Τίτλος 6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</p:spPr>
        <p:txBody>
          <a:bodyPr/>
          <a:lstStyle/>
          <a:p>
            <a:r>
              <a:rPr lang="en-US" dirty="0" smtClean="0"/>
              <a:t>Analysis </a:t>
            </a:r>
            <a:r>
              <a:rPr lang="en-US" dirty="0"/>
              <a:t>of skill gaps and new profiles creation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148" y="881150"/>
            <a:ext cx="3711262" cy="52811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982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/>
          </a:p>
        </p:txBody>
      </p:sp>
      <p:sp>
        <p:nvSpPr>
          <p:cNvPr id="11" name="Τίτλος 6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</p:spPr>
        <p:txBody>
          <a:bodyPr/>
          <a:lstStyle/>
          <a:p>
            <a:r>
              <a:rPr lang="en-US" dirty="0" smtClean="0"/>
              <a:t>Analysis </a:t>
            </a:r>
            <a:r>
              <a:rPr lang="en-US" dirty="0"/>
              <a:t>of skill gaps and new profiles creation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1" y="1104826"/>
            <a:ext cx="11826608" cy="479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0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6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3235208-2058-4213-9DB4-24B7273B6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650" y="881151"/>
            <a:ext cx="11342451" cy="5581295"/>
          </a:xfrm>
        </p:spPr>
        <p:txBody>
          <a:bodyPr/>
          <a:lstStyle/>
          <a:p>
            <a:pPr lvl="1"/>
            <a:r>
              <a:rPr lang="fr-FR" dirty="0" err="1"/>
              <a:t>C</a:t>
            </a:r>
            <a:r>
              <a:rPr lang="fr-FR" dirty="0" err="1" smtClean="0"/>
              <a:t>reation</a:t>
            </a:r>
            <a:r>
              <a:rPr lang="fr-FR" dirty="0" smtClean="0"/>
              <a:t> </a:t>
            </a:r>
            <a:r>
              <a:rPr lang="fr-FR" dirty="0"/>
              <a:t>of 10 </a:t>
            </a:r>
            <a:r>
              <a:rPr lang="fr-FR" dirty="0" err="1"/>
              <a:t>different</a:t>
            </a:r>
            <a:r>
              <a:rPr lang="fr-FR" dirty="0"/>
              <a:t> profiles as follow: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/>
              <a:t> 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+ a Basic Module on Soft </a:t>
            </a:r>
            <a:r>
              <a:rPr lang="fr-FR" dirty="0" err="1" smtClean="0"/>
              <a:t>Skills</a:t>
            </a:r>
            <a:r>
              <a:rPr lang="fr-FR" dirty="0" smtClean="0"/>
              <a:t> and </a:t>
            </a:r>
            <a:r>
              <a:rPr lang="fr-FR" dirty="0" err="1" smtClean="0"/>
              <a:t>Entrepreneurship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lvl="1" algn="l"/>
            <a:r>
              <a:rPr lang="en-US" dirty="0" smtClean="0"/>
              <a:t>Profiles reviewed and finalized</a:t>
            </a:r>
            <a:endParaRPr lang="en-US" dirty="0"/>
          </a:p>
          <a:p>
            <a:pPr lvl="1" algn="l"/>
            <a:r>
              <a:rPr lang="en-US" dirty="0"/>
              <a:t>Compiled in a baseline strategy document</a:t>
            </a:r>
          </a:p>
          <a:p>
            <a:pPr lvl="1" algn="l"/>
            <a:r>
              <a:rPr lang="en-US" dirty="0" smtClean="0"/>
              <a:t>First version of Draft </a:t>
            </a:r>
            <a:r>
              <a:rPr lang="en-US" dirty="0"/>
              <a:t>report </a:t>
            </a:r>
            <a:r>
              <a:rPr lang="en-US" dirty="0" smtClean="0"/>
              <a:t>reviewed by the partners</a:t>
            </a:r>
            <a:endParaRPr lang="en-US" dirty="0"/>
          </a:p>
          <a:p>
            <a:pPr marL="457200" lvl="1" indent="0">
              <a:buNone/>
            </a:pPr>
            <a:endParaRPr lang="fr-FR" dirty="0"/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xmlns="" id="{C1BFF773-E650-4992-93BB-41A140974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19479"/>
              </p:ext>
            </p:extLst>
          </p:nvPr>
        </p:nvGraphicFramePr>
        <p:xfrm>
          <a:off x="4150468" y="1215301"/>
          <a:ext cx="7392256" cy="2380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064">
                  <a:extLst>
                    <a:ext uri="{9D8B030D-6E8A-4147-A177-3AD203B41FA5}">
                      <a16:colId xmlns:a16="http://schemas.microsoft.com/office/drawing/2014/main" xmlns="" val="3911704874"/>
                    </a:ext>
                  </a:extLst>
                </a:gridCol>
                <a:gridCol w="1848064">
                  <a:extLst>
                    <a:ext uri="{9D8B030D-6E8A-4147-A177-3AD203B41FA5}">
                      <a16:colId xmlns:a16="http://schemas.microsoft.com/office/drawing/2014/main" xmlns="" val="2845361955"/>
                    </a:ext>
                  </a:extLst>
                </a:gridCol>
                <a:gridCol w="1848064">
                  <a:extLst>
                    <a:ext uri="{9D8B030D-6E8A-4147-A177-3AD203B41FA5}">
                      <a16:colId xmlns:a16="http://schemas.microsoft.com/office/drawing/2014/main" xmlns="" val="1451914336"/>
                    </a:ext>
                  </a:extLst>
                </a:gridCol>
                <a:gridCol w="1848064">
                  <a:extLst>
                    <a:ext uri="{9D8B030D-6E8A-4147-A177-3AD203B41FA5}">
                      <a16:colId xmlns:a16="http://schemas.microsoft.com/office/drawing/2014/main" xmlns="" val="1849711037"/>
                    </a:ext>
                  </a:extLst>
                </a:gridCol>
              </a:tblGrid>
              <a:tr h="460194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Bioeconomy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Digitalisation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Sustainability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Forestry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5687642"/>
                  </a:ext>
                </a:extLst>
              </a:tr>
              <a:tr h="637014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</a:t>
                      </a:r>
                      <a:r>
                        <a:rPr lang="fr-FR" dirty="0" err="1"/>
                        <a:t>Agrifood</a:t>
                      </a:r>
                      <a:r>
                        <a:rPr lang="fr-FR" dirty="0"/>
                        <a:t> OP</a:t>
                      </a:r>
                    </a:p>
                    <a:p>
                      <a:pPr algn="ctr"/>
                      <a:r>
                        <a:rPr lang="fr-FR" i="1" dirty="0" err="1" smtClean="0"/>
                        <a:t>Technician</a:t>
                      </a:r>
                      <a:r>
                        <a:rPr lang="fr-FR" i="1" dirty="0" smtClean="0"/>
                        <a:t> - EQF </a:t>
                      </a:r>
                      <a:r>
                        <a:rPr lang="fr-FR" i="1" dirty="0" err="1" smtClean="0"/>
                        <a:t>level</a:t>
                      </a:r>
                      <a:r>
                        <a:rPr lang="fr-FR" i="1" dirty="0" smtClean="0"/>
                        <a:t> 5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1 </a:t>
                      </a:r>
                      <a:r>
                        <a:rPr lang="fr-FR" dirty="0" err="1"/>
                        <a:t>Forestry</a:t>
                      </a:r>
                      <a:r>
                        <a:rPr lang="fr-FR" dirty="0"/>
                        <a:t> OP </a:t>
                      </a:r>
                    </a:p>
                    <a:p>
                      <a:pPr algn="ctr"/>
                      <a:r>
                        <a:rPr lang="fr-FR" i="1" dirty="0" err="1" smtClean="0"/>
                        <a:t>Technician</a:t>
                      </a:r>
                      <a:r>
                        <a:rPr lang="fr-FR" i="1" dirty="0" smtClean="0"/>
                        <a:t> - EQF </a:t>
                      </a:r>
                      <a:r>
                        <a:rPr lang="fr-FR" i="1" dirty="0" err="1" smtClean="0"/>
                        <a:t>level</a:t>
                      </a:r>
                      <a:r>
                        <a:rPr lang="fr-FR" i="1" dirty="0" smtClean="0"/>
                        <a:t> 5</a:t>
                      </a:r>
                      <a:endParaRPr lang="fr-F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7465266"/>
                  </a:ext>
                </a:extLst>
              </a:tr>
              <a:tr h="637014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Agriculture OP</a:t>
                      </a:r>
                    </a:p>
                    <a:p>
                      <a:pPr algn="ctr"/>
                      <a:r>
                        <a:rPr lang="fr-FR" i="1" dirty="0" err="1" smtClean="0"/>
                        <a:t>Technician</a:t>
                      </a:r>
                      <a:r>
                        <a:rPr lang="fr-FR" i="1" dirty="0" smtClean="0"/>
                        <a:t> - EQF </a:t>
                      </a:r>
                      <a:r>
                        <a:rPr lang="fr-FR" i="1" dirty="0" err="1" smtClean="0"/>
                        <a:t>level</a:t>
                      </a:r>
                      <a:r>
                        <a:rPr lang="fr-FR" i="1" dirty="0" smtClean="0"/>
                        <a:t> 5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3230064"/>
                  </a:ext>
                </a:extLst>
              </a:tr>
              <a:tr h="460194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 </a:t>
                      </a:r>
                      <a:r>
                        <a:rPr lang="fr-F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transverse profiles </a:t>
                      </a:r>
                    </a:p>
                    <a:p>
                      <a:pPr algn="ctr"/>
                      <a:r>
                        <a:rPr lang="fr-FR" i="1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Operator</a:t>
                      </a:r>
                      <a:r>
                        <a:rPr lang="fr-FR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- EQF </a:t>
                      </a:r>
                      <a:r>
                        <a:rPr lang="fr-FR" i="1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level</a:t>
                      </a:r>
                      <a:r>
                        <a:rPr lang="fr-FR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4</a:t>
                      </a:r>
                      <a:endParaRPr lang="fr-FR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5619343"/>
                  </a:ext>
                </a:extLst>
              </a:tr>
            </a:tbl>
          </a:graphicData>
        </a:graphic>
      </p:graphicFrame>
      <p:sp>
        <p:nvSpPr>
          <p:cNvPr id="9" name="Τίτλος 6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</p:spPr>
        <p:txBody>
          <a:bodyPr/>
          <a:lstStyle/>
          <a:p>
            <a:r>
              <a:rPr lang="en-US" dirty="0" smtClean="0"/>
              <a:t>Analysis </a:t>
            </a:r>
            <a:r>
              <a:rPr lang="en-US" dirty="0"/>
              <a:t>of skill gaps and new profiles creation </a:t>
            </a:r>
          </a:p>
        </p:txBody>
      </p:sp>
    </p:spTree>
    <p:extLst>
      <p:ext uri="{BB962C8B-B14F-4D97-AF65-F5344CB8AC3E}">
        <p14:creationId xmlns:p14="http://schemas.microsoft.com/office/powerpoint/2010/main" val="417642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7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3235208-2058-4213-9DB4-24B7273B6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650" y="881151"/>
            <a:ext cx="11342451" cy="5581295"/>
          </a:xfrm>
        </p:spPr>
        <p:txBody>
          <a:bodyPr/>
          <a:lstStyle/>
          <a:p>
            <a:pPr lvl="1"/>
            <a:r>
              <a:rPr lang="fr-FR" dirty="0" err="1" smtClean="0"/>
              <a:t>Recent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 : </a:t>
            </a:r>
            <a:r>
              <a:rPr lang="fr-FR" dirty="0" err="1" smtClean="0"/>
              <a:t>creation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err="1" smtClean="0"/>
              <a:t>additional</a:t>
            </a:r>
            <a:r>
              <a:rPr lang="fr-FR" dirty="0" smtClean="0"/>
              <a:t> EQF </a:t>
            </a:r>
            <a:r>
              <a:rPr lang="fr-FR" dirty="0" err="1" smtClean="0"/>
              <a:t>level</a:t>
            </a:r>
            <a:r>
              <a:rPr lang="fr-FR" dirty="0" smtClean="0"/>
              <a:t> 4 profiles as </a:t>
            </a:r>
            <a:r>
              <a:rPr lang="fr-FR" dirty="0"/>
              <a:t>follow: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/>
              <a:t> 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 algn="l"/>
            <a:r>
              <a:rPr lang="en-US" dirty="0" smtClean="0"/>
              <a:t>Addition of description in all the profiles (first on the EQF level 5, then on the EQF level 4 profiles)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Final </a:t>
            </a:r>
            <a:r>
              <a:rPr lang="en-US" dirty="0" smtClean="0"/>
              <a:t>versions are included in the Task Report including </a:t>
            </a:r>
            <a:r>
              <a:rPr lang="en-US" dirty="0" smtClean="0"/>
              <a:t>all the profiles (with description) </a:t>
            </a:r>
            <a:endParaRPr lang="en-US" dirty="0" smtClean="0"/>
          </a:p>
          <a:p>
            <a:pPr marL="457200" lvl="1" indent="0" algn="l">
              <a:buNone/>
            </a:pPr>
            <a:endParaRPr lang="en-US" dirty="0"/>
          </a:p>
          <a:p>
            <a:pPr marL="457200" lvl="1" indent="0">
              <a:buNone/>
            </a:pPr>
            <a:endParaRPr lang="fr-FR" dirty="0"/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xmlns="" id="{C1BFF773-E650-4992-93BB-41A140974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31224"/>
              </p:ext>
            </p:extLst>
          </p:nvPr>
        </p:nvGraphicFramePr>
        <p:xfrm>
          <a:off x="4150468" y="1215301"/>
          <a:ext cx="7392256" cy="2380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064">
                  <a:extLst>
                    <a:ext uri="{9D8B030D-6E8A-4147-A177-3AD203B41FA5}">
                      <a16:colId xmlns:a16="http://schemas.microsoft.com/office/drawing/2014/main" xmlns="" val="3911704874"/>
                    </a:ext>
                  </a:extLst>
                </a:gridCol>
                <a:gridCol w="1848064">
                  <a:extLst>
                    <a:ext uri="{9D8B030D-6E8A-4147-A177-3AD203B41FA5}">
                      <a16:colId xmlns:a16="http://schemas.microsoft.com/office/drawing/2014/main" xmlns="" val="2845361955"/>
                    </a:ext>
                  </a:extLst>
                </a:gridCol>
                <a:gridCol w="1848064">
                  <a:extLst>
                    <a:ext uri="{9D8B030D-6E8A-4147-A177-3AD203B41FA5}">
                      <a16:colId xmlns:a16="http://schemas.microsoft.com/office/drawing/2014/main" xmlns="" val="1451914336"/>
                    </a:ext>
                  </a:extLst>
                </a:gridCol>
                <a:gridCol w="1848064">
                  <a:extLst>
                    <a:ext uri="{9D8B030D-6E8A-4147-A177-3AD203B41FA5}">
                      <a16:colId xmlns:a16="http://schemas.microsoft.com/office/drawing/2014/main" xmlns="" val="1849711037"/>
                    </a:ext>
                  </a:extLst>
                </a:gridCol>
              </a:tblGrid>
              <a:tr h="460194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Bioeconomy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Digitalisation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Sustainability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Forestry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5687642"/>
                  </a:ext>
                </a:extLst>
              </a:tr>
              <a:tr h="637014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</a:t>
                      </a:r>
                      <a:r>
                        <a:rPr lang="fr-FR" dirty="0" err="1"/>
                        <a:t>Agrifood</a:t>
                      </a:r>
                      <a:r>
                        <a:rPr lang="fr-FR" dirty="0"/>
                        <a:t> OP</a:t>
                      </a:r>
                    </a:p>
                    <a:p>
                      <a:pPr algn="ctr"/>
                      <a:r>
                        <a:rPr lang="fr-FR" i="1" dirty="0" err="1" smtClean="0"/>
                        <a:t>Technician</a:t>
                      </a:r>
                      <a:r>
                        <a:rPr lang="fr-FR" i="1" dirty="0" smtClean="0"/>
                        <a:t> - EQF </a:t>
                      </a:r>
                      <a:r>
                        <a:rPr lang="fr-FR" i="1" dirty="0" err="1" smtClean="0"/>
                        <a:t>level</a:t>
                      </a:r>
                      <a:r>
                        <a:rPr lang="fr-FR" i="1" dirty="0" smtClean="0"/>
                        <a:t> 5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1 </a:t>
                      </a:r>
                      <a:r>
                        <a:rPr lang="fr-FR" dirty="0" err="1"/>
                        <a:t>Forestry</a:t>
                      </a:r>
                      <a:r>
                        <a:rPr lang="fr-FR" dirty="0"/>
                        <a:t> OP </a:t>
                      </a:r>
                    </a:p>
                    <a:p>
                      <a:pPr algn="ctr"/>
                      <a:r>
                        <a:rPr lang="fr-FR" i="1" dirty="0" err="1" smtClean="0"/>
                        <a:t>Technician</a:t>
                      </a:r>
                      <a:r>
                        <a:rPr lang="fr-FR" i="1" dirty="0" smtClean="0"/>
                        <a:t> - EQF </a:t>
                      </a:r>
                      <a:r>
                        <a:rPr lang="fr-FR" i="1" dirty="0" err="1" smtClean="0"/>
                        <a:t>level</a:t>
                      </a:r>
                      <a:r>
                        <a:rPr lang="fr-FR" i="1" dirty="0" smtClean="0"/>
                        <a:t> 5</a:t>
                      </a:r>
                      <a:endParaRPr lang="fr-F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7465266"/>
                  </a:ext>
                </a:extLst>
              </a:tr>
              <a:tr h="637014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Agriculture OP</a:t>
                      </a:r>
                    </a:p>
                    <a:p>
                      <a:pPr algn="ctr"/>
                      <a:r>
                        <a:rPr lang="fr-FR" i="1" dirty="0" err="1" smtClean="0"/>
                        <a:t>Technician</a:t>
                      </a:r>
                      <a:r>
                        <a:rPr lang="fr-FR" i="1" dirty="0" smtClean="0"/>
                        <a:t> - EQF </a:t>
                      </a:r>
                      <a:r>
                        <a:rPr lang="fr-FR" i="1" dirty="0" err="1" smtClean="0"/>
                        <a:t>level</a:t>
                      </a:r>
                      <a:r>
                        <a:rPr lang="fr-FR" i="1" dirty="0" smtClean="0"/>
                        <a:t> 5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3230064"/>
                  </a:ext>
                </a:extLst>
              </a:tr>
              <a:tr h="460194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</a:t>
                      </a:r>
                      <a:r>
                        <a:rPr lang="fr-FR" dirty="0" smtClean="0"/>
                        <a:t>transverse profiles </a:t>
                      </a:r>
                    </a:p>
                    <a:p>
                      <a:pPr algn="ctr"/>
                      <a:r>
                        <a:rPr lang="fr-FR" i="1" dirty="0" err="1" smtClean="0"/>
                        <a:t>Operator</a:t>
                      </a:r>
                      <a:r>
                        <a:rPr lang="fr-FR" i="1" dirty="0" smtClean="0"/>
                        <a:t> - EQF </a:t>
                      </a:r>
                      <a:r>
                        <a:rPr lang="fr-FR" i="1" dirty="0" err="1" smtClean="0"/>
                        <a:t>level</a:t>
                      </a:r>
                      <a:r>
                        <a:rPr lang="fr-FR" i="1" dirty="0" smtClean="0"/>
                        <a:t> 4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5619343"/>
                  </a:ext>
                </a:extLst>
              </a:tr>
            </a:tbl>
          </a:graphicData>
        </a:graphic>
      </p:graphicFrame>
      <p:sp>
        <p:nvSpPr>
          <p:cNvPr id="9" name="Τίτλος 6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</p:spPr>
        <p:txBody>
          <a:bodyPr/>
          <a:lstStyle/>
          <a:p>
            <a:r>
              <a:rPr lang="en-US" dirty="0" smtClean="0"/>
              <a:t>Analysis </a:t>
            </a:r>
            <a:r>
              <a:rPr lang="en-US" dirty="0"/>
              <a:t>of skill gaps and new profiles creation 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622587" y="2966936"/>
            <a:ext cx="2470826" cy="6287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7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3147" y="228458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xmlns="" id="{65DEBD90-D19D-44E1-83DF-43620783F382}"/>
              </a:ext>
            </a:extLst>
          </p:cNvPr>
          <p:cNvSpPr txBox="1">
            <a:spLocks/>
          </p:cNvSpPr>
          <p:nvPr/>
        </p:nvSpPr>
        <p:spPr>
          <a:xfrm>
            <a:off x="1856572" y="5501154"/>
            <a:ext cx="7886700" cy="756592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Alexandre MORIN, </a:t>
            </a:r>
            <a:r>
              <a:rPr lang="en-US" sz="1800" dirty="0" smtClean="0">
                <a:hlinkClick r:id="rId2"/>
              </a:rPr>
              <a:t>contact@ac3a.chambagri.fr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AC3A</a:t>
            </a:r>
            <a:endParaRPr lang="en-US" sz="1800" b="1" dirty="0"/>
          </a:p>
        </p:txBody>
      </p:sp>
      <p:grpSp>
        <p:nvGrpSpPr>
          <p:cNvPr id="2149" name="Gruppo 2148">
            <a:extLst>
              <a:ext uri="{FF2B5EF4-FFF2-40B4-BE49-F238E27FC236}">
                <a16:creationId xmlns:a16="http://schemas.microsoft.com/office/drawing/2014/main" xmlns="" id="{6938B44A-796C-4CFD-94B0-2C4F5FE7FDF5}"/>
              </a:ext>
            </a:extLst>
          </p:cNvPr>
          <p:cNvGrpSpPr/>
          <p:nvPr/>
        </p:nvGrpSpPr>
        <p:grpSpPr>
          <a:xfrm>
            <a:off x="2085977" y="1122198"/>
            <a:ext cx="8132385" cy="4247154"/>
            <a:chOff x="561976" y="1122198"/>
            <a:chExt cx="8132385" cy="4247154"/>
          </a:xfrm>
        </p:grpSpPr>
        <p:pic>
          <p:nvPicPr>
            <p:cNvPr id="155" name="Immagine 154">
              <a:extLst>
                <a:ext uri="{FF2B5EF4-FFF2-40B4-BE49-F238E27FC236}">
                  <a16:creationId xmlns:a16="http://schemas.microsoft.com/office/drawing/2014/main" xmlns="" id="{34EA405D-7F7D-4CE4-AC44-C236CD8B7B90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Immagine 155">
              <a:extLst>
                <a:ext uri="{FF2B5EF4-FFF2-40B4-BE49-F238E27FC236}">
                  <a16:creationId xmlns:a16="http://schemas.microsoft.com/office/drawing/2014/main" xmlns="" id="{8DD5F0B0-0484-48DF-B7A9-B9B46AFE482D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Immagine 156">
              <a:extLst>
                <a:ext uri="{FF2B5EF4-FFF2-40B4-BE49-F238E27FC236}">
                  <a16:creationId xmlns:a16="http://schemas.microsoft.com/office/drawing/2014/main" xmlns="" id="{2B203592-19AA-42CA-A1BA-9F8B4644638F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8" name="Immagine 157">
              <a:extLst>
                <a:ext uri="{FF2B5EF4-FFF2-40B4-BE49-F238E27FC236}">
                  <a16:creationId xmlns:a16="http://schemas.microsoft.com/office/drawing/2014/main" xmlns="" id="{07C8F74A-5B61-4244-AC15-10706D298CB1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Immagine 158">
              <a:extLst>
                <a:ext uri="{FF2B5EF4-FFF2-40B4-BE49-F238E27FC236}">
                  <a16:creationId xmlns:a16="http://schemas.microsoft.com/office/drawing/2014/main" xmlns="" id="{54DED8C5-4414-4E48-8AEB-A0867ED7A178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0" name="Immagine 159">
              <a:extLst>
                <a:ext uri="{FF2B5EF4-FFF2-40B4-BE49-F238E27FC236}">
                  <a16:creationId xmlns:a16="http://schemas.microsoft.com/office/drawing/2014/main" xmlns="" id="{67FB50D9-F194-4C29-81BE-838AE0A9FC08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1" name="Immagine 160">
              <a:extLst>
                <a:ext uri="{FF2B5EF4-FFF2-40B4-BE49-F238E27FC236}">
                  <a16:creationId xmlns:a16="http://schemas.microsoft.com/office/drawing/2014/main" xmlns="" id="{0D94944F-48DD-4E80-A43F-2A1295C22B8C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4" b="10777"/>
            <a:stretch/>
          </p:blipFill>
          <p:spPr bwMode="auto">
            <a:xfrm>
              <a:off x="3680341" y="2072855"/>
              <a:ext cx="1612671" cy="1524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2" name="Immagine 161">
              <a:extLst>
                <a:ext uri="{FF2B5EF4-FFF2-40B4-BE49-F238E27FC236}">
                  <a16:creationId xmlns:a16="http://schemas.microsoft.com/office/drawing/2014/main" xmlns="" id="{2404C417-368E-470C-9A2C-4E49374F7398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Immagine 162">
              <a:extLst>
                <a:ext uri="{FF2B5EF4-FFF2-40B4-BE49-F238E27FC236}">
                  <a16:creationId xmlns:a16="http://schemas.microsoft.com/office/drawing/2014/main" xmlns="" id="{20D1BF64-A832-40F0-A62A-EBC7EBC44709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Immagine 163">
              <a:extLst>
                <a:ext uri="{FF2B5EF4-FFF2-40B4-BE49-F238E27FC236}">
                  <a16:creationId xmlns:a16="http://schemas.microsoft.com/office/drawing/2014/main" xmlns="" id="{3E972B44-89D4-42F8-807F-698AAE4D15F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Immagine 164">
              <a:extLst>
                <a:ext uri="{FF2B5EF4-FFF2-40B4-BE49-F238E27FC236}">
                  <a16:creationId xmlns:a16="http://schemas.microsoft.com/office/drawing/2014/main" xmlns="" id="{D85BE486-DF54-4821-B308-F801734ACEA6}"/>
                </a:ext>
              </a:extLst>
            </p:cNvPr>
            <p:cNvPicPr/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6" name="Immagine 165">
              <a:extLst>
                <a:ext uri="{FF2B5EF4-FFF2-40B4-BE49-F238E27FC236}">
                  <a16:creationId xmlns:a16="http://schemas.microsoft.com/office/drawing/2014/main" xmlns="" id="{040B623A-5840-4891-8257-5CDE306CBD87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Immagine 166">
              <a:extLst>
                <a:ext uri="{FF2B5EF4-FFF2-40B4-BE49-F238E27FC236}">
                  <a16:creationId xmlns:a16="http://schemas.microsoft.com/office/drawing/2014/main" xmlns="" id="{8E6210E5-E849-4082-8E8B-2FB44B9F6AE1}"/>
                </a:ext>
              </a:extLst>
            </p:cNvPr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Immagine 167">
              <a:extLst>
                <a:ext uri="{FF2B5EF4-FFF2-40B4-BE49-F238E27FC236}">
                  <a16:creationId xmlns:a16="http://schemas.microsoft.com/office/drawing/2014/main" xmlns="" id="{3DE2C529-1C42-4F48-9D05-EB49E8D73A80}"/>
                </a:ext>
              </a:extLst>
            </p:cNvPr>
            <p:cNvPicPr/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9" name="Immagine 168">
              <a:extLst>
                <a:ext uri="{FF2B5EF4-FFF2-40B4-BE49-F238E27FC236}">
                  <a16:creationId xmlns:a16="http://schemas.microsoft.com/office/drawing/2014/main" xmlns="" id="{B8E561EA-4662-49D6-A42A-9951162108C9}"/>
                </a:ext>
              </a:extLst>
            </p:cNvPr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Immagine 169">
              <a:extLst>
                <a:ext uri="{FF2B5EF4-FFF2-40B4-BE49-F238E27FC236}">
                  <a16:creationId xmlns:a16="http://schemas.microsoft.com/office/drawing/2014/main" xmlns="" id="{8AE5AAAA-3266-4CD7-AA01-8EAA7EB5FF02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Immagine 170">
              <a:extLst>
                <a:ext uri="{FF2B5EF4-FFF2-40B4-BE49-F238E27FC236}">
                  <a16:creationId xmlns:a16="http://schemas.microsoft.com/office/drawing/2014/main" xmlns="" id="{388D9862-02F5-4341-A4A5-B603DFF1DEE3}"/>
                </a:ext>
              </a:extLst>
            </p:cNvPr>
            <p:cNvPicPr/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25"/>
            <a:stretch/>
          </p:blipFill>
          <p:spPr bwMode="auto"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2" name="Immagine 171">
              <a:extLst>
                <a:ext uri="{FF2B5EF4-FFF2-40B4-BE49-F238E27FC236}">
                  <a16:creationId xmlns:a16="http://schemas.microsoft.com/office/drawing/2014/main" xmlns="" id="{D374DEEA-9D97-49A1-A352-D03136C75B70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319" y="4504514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Immagine 172">
              <a:extLst>
                <a:ext uri="{FF2B5EF4-FFF2-40B4-BE49-F238E27FC236}">
                  <a16:creationId xmlns:a16="http://schemas.microsoft.com/office/drawing/2014/main" xmlns="" id="{F63ED7F2-F1EE-4802-A85B-A758D57978CE}"/>
                </a:ext>
              </a:extLst>
            </p:cNvPr>
            <p:cNvPicPr/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6649"/>
            <a:stretch/>
          </p:blipFill>
          <p:spPr bwMode="auto"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4" name="Immagine 173">
              <a:extLst>
                <a:ext uri="{FF2B5EF4-FFF2-40B4-BE49-F238E27FC236}">
                  <a16:creationId xmlns:a16="http://schemas.microsoft.com/office/drawing/2014/main" xmlns="" id="{EB65C0F9-62FA-423A-A329-01F40076CECC}"/>
                </a:ext>
              </a:extLst>
            </p:cNvPr>
            <p:cNvPicPr/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3" t="11627" r="8292" b="7899"/>
            <a:stretch/>
          </p:blipFill>
          <p:spPr bwMode="auto"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5" name="Immagine 174">
              <a:extLst>
                <a:ext uri="{FF2B5EF4-FFF2-40B4-BE49-F238E27FC236}">
                  <a16:creationId xmlns:a16="http://schemas.microsoft.com/office/drawing/2014/main" xmlns="" id="{6820BCA3-71D3-47C9-9109-3EC90BCE9EA8}"/>
                </a:ext>
              </a:extLst>
            </p:cNvPr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Immagine 175">
              <a:extLst>
                <a:ext uri="{FF2B5EF4-FFF2-40B4-BE49-F238E27FC236}">
                  <a16:creationId xmlns:a16="http://schemas.microsoft.com/office/drawing/2014/main" xmlns="" id="{1C2F374F-A68E-4F67-A91B-C3622EC4343D}"/>
                </a:ext>
              </a:extLst>
            </p:cNvPr>
            <p:cNvPicPr/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Immagine 176">
              <a:extLst>
                <a:ext uri="{FF2B5EF4-FFF2-40B4-BE49-F238E27FC236}">
                  <a16:creationId xmlns:a16="http://schemas.microsoft.com/office/drawing/2014/main" xmlns="" id="{1781EE73-C433-4285-9B2F-7C8815263BB3}"/>
                </a:ext>
              </a:extLst>
            </p:cNvPr>
            <p:cNvPicPr/>
            <p:nvPr/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470" t="-14364" r="-8843" b="-26693"/>
            <a:stretch/>
          </p:blipFill>
          <p:spPr bwMode="auto">
            <a:xfrm>
              <a:off x="2008669" y="4543827"/>
              <a:ext cx="805136" cy="437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8" name="Immagine 177">
              <a:extLst>
                <a:ext uri="{FF2B5EF4-FFF2-40B4-BE49-F238E27FC236}">
                  <a16:creationId xmlns:a16="http://schemas.microsoft.com/office/drawing/2014/main" xmlns="" id="{14966F3A-BBCA-4683-86AB-274848120A01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07" y="4927735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Immagine 178">
              <a:extLst>
                <a:ext uri="{FF2B5EF4-FFF2-40B4-BE49-F238E27FC236}">
                  <a16:creationId xmlns:a16="http://schemas.microsoft.com/office/drawing/2014/main" xmlns="" id="{B7C33491-C9D0-4F7F-82B5-C8EA3BF5914B}"/>
                </a:ext>
              </a:extLst>
            </p:cNvPr>
            <p:cNvPicPr/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Immagine 179">
              <a:extLst>
                <a:ext uri="{FF2B5EF4-FFF2-40B4-BE49-F238E27FC236}">
                  <a16:creationId xmlns:a16="http://schemas.microsoft.com/office/drawing/2014/main" xmlns="" id="{699370E8-91AE-4D91-B524-913F3C8362B4}"/>
                </a:ext>
              </a:extLst>
            </p:cNvPr>
            <p:cNvPicPr/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1" name="Immagine 180">
              <a:extLst>
                <a:ext uri="{FF2B5EF4-FFF2-40B4-BE49-F238E27FC236}">
                  <a16:creationId xmlns:a16="http://schemas.microsoft.com/office/drawing/2014/main" xmlns="" id="{C9500430-FFFE-4FB9-A791-37E41B9A56F7}"/>
                </a:ext>
              </a:extLst>
            </p:cNvPr>
            <p:cNvPicPr/>
            <p:nvPr/>
          </p:nvPicPr>
          <p:blipFill rotWithShape="1"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7342"/>
            <a:stretch/>
          </p:blipFill>
          <p:spPr bwMode="auto">
            <a:xfrm>
              <a:off x="7008839" y="4518258"/>
              <a:ext cx="1229562" cy="364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2" name="Immagine 181">
              <a:extLst>
                <a:ext uri="{FF2B5EF4-FFF2-40B4-BE49-F238E27FC236}">
                  <a16:creationId xmlns:a16="http://schemas.microsoft.com/office/drawing/2014/main" xmlns="" id="{07CE7946-D4C5-422A-8BD5-E38C41AA389E}"/>
                </a:ext>
              </a:extLst>
            </p:cNvPr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071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Immagine 182">
              <a:extLst>
                <a:ext uri="{FF2B5EF4-FFF2-40B4-BE49-F238E27FC236}">
                  <a16:creationId xmlns:a16="http://schemas.microsoft.com/office/drawing/2014/main" xmlns="" id="{31598A49-4639-41A2-955D-0725493C4878}"/>
                </a:ext>
              </a:extLst>
            </p:cNvPr>
            <p:cNvPicPr/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29456" y="4872678"/>
              <a:ext cx="1926525" cy="496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Immagine 183">
              <a:extLst>
                <a:ext uri="{FF2B5EF4-FFF2-40B4-BE49-F238E27FC236}">
                  <a16:creationId xmlns:a16="http://schemas.microsoft.com/office/drawing/2014/main" xmlns="" id="{87D5F2A2-C19E-46F5-9C15-30DCE78C3596}"/>
                </a:ext>
              </a:extLst>
            </p:cNvPr>
            <p:cNvPicPr/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Immagine 184">
              <a:extLst>
                <a:ext uri="{FF2B5EF4-FFF2-40B4-BE49-F238E27FC236}">
                  <a16:creationId xmlns:a16="http://schemas.microsoft.com/office/drawing/2014/main" xmlns="" id="{508248BB-8DFF-4B1C-88E0-6A1843C9EA65}"/>
                </a:ext>
              </a:extLst>
            </p:cNvPr>
            <p:cNvPicPr/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77218794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468</Words>
  <Application>Microsoft Office PowerPoint</Application>
  <PresentationFormat>Grand écran</PresentationFormat>
  <Paragraphs>104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Bahnschrift Light Condensed</vt:lpstr>
      <vt:lpstr>Calibri</vt:lpstr>
      <vt:lpstr>Times New Roman</vt:lpstr>
      <vt:lpstr>CoLLaboratE-ThemeNew</vt:lpstr>
      <vt:lpstr>Fields - Task 2.1 Skill Gaps and Occupational Profiles</vt:lpstr>
      <vt:lpstr>T.2.1 Info, Deliverables &amp; Milestones </vt:lpstr>
      <vt:lpstr>Analysis of skill gaps and new profiles creation </vt:lpstr>
      <vt:lpstr>Analysis of skill gaps and new profiles creation </vt:lpstr>
      <vt:lpstr>Analysis of skill gaps and new profiles creation </vt:lpstr>
      <vt:lpstr>Analysis of skill gaps and new profiles creation </vt:lpstr>
      <vt:lpstr>Analysis of skill gaps and new profiles creation 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FIELDS project: task 1.5 Scenario analysis</dc:title>
  <dc:creator>Reviewer</dc:creator>
  <cp:lastModifiedBy>MORIN Alexandre</cp:lastModifiedBy>
  <cp:revision>86</cp:revision>
  <cp:lastPrinted>2021-06-18T08:16:59Z</cp:lastPrinted>
  <dcterms:created xsi:type="dcterms:W3CDTF">2021-06-04T11:44:08Z</dcterms:created>
  <dcterms:modified xsi:type="dcterms:W3CDTF">2022-05-30T11:55:37Z</dcterms:modified>
</cp:coreProperties>
</file>