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310" r:id="rId3"/>
    <p:sldId id="257" r:id="rId4"/>
    <p:sldId id="269" r:id="rId5"/>
    <p:sldId id="258" r:id="rId6"/>
    <p:sldId id="276" r:id="rId7"/>
    <p:sldId id="300" r:id="rId8"/>
    <p:sldId id="259" r:id="rId9"/>
    <p:sldId id="282" r:id="rId10"/>
    <p:sldId id="301" r:id="rId11"/>
    <p:sldId id="278" r:id="rId12"/>
    <p:sldId id="303" r:id="rId13"/>
    <p:sldId id="279" r:id="rId14"/>
    <p:sldId id="280" r:id="rId15"/>
    <p:sldId id="283" r:id="rId16"/>
    <p:sldId id="304" r:id="rId17"/>
    <p:sldId id="305" r:id="rId18"/>
    <p:sldId id="306" r:id="rId19"/>
    <p:sldId id="307" r:id="rId20"/>
    <p:sldId id="308" r:id="rId21"/>
    <p:sldId id="284" r:id="rId22"/>
    <p:sldId id="309"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ECE"/>
    <a:srgbClr val="2B8ECE"/>
    <a:srgbClr val="864033"/>
    <a:srgbClr val="8C5C16"/>
    <a:srgbClr val="2B8FCE"/>
    <a:srgbClr val="87CDD1"/>
    <a:srgbClr val="304A89"/>
    <a:srgbClr val="2C8FCE"/>
    <a:srgbClr val="344F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p:scale>
          <a:sx n="75" d="100"/>
          <a:sy n="75" d="100"/>
        </p:scale>
        <p:origin x="1651" y="33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4E7FA-438C-433B-886E-45927D0F6A9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331E063-15B0-45AB-A23F-BC4A5D5BA677}">
      <dgm:prSet phldrT="[Text]"/>
      <dgm:spPr>
        <a:solidFill>
          <a:schemeClr val="accent1">
            <a:lumMod val="50000"/>
          </a:schemeClr>
        </a:solidFill>
      </dgm:spPr>
      <dgm:t>
        <a:bodyPr/>
        <a:lstStyle/>
        <a:p>
          <a:r>
            <a:rPr lang="en-US" dirty="0"/>
            <a:t>Traditional Classroom</a:t>
          </a:r>
        </a:p>
      </dgm:t>
    </dgm:pt>
    <dgm:pt modelId="{EA8D1B76-73C0-4719-9D52-9C777C4F504C}" type="parTrans" cxnId="{19A38D12-3684-4C59-9028-321A4E8B2C6C}">
      <dgm:prSet/>
      <dgm:spPr/>
      <dgm:t>
        <a:bodyPr/>
        <a:lstStyle/>
        <a:p>
          <a:endParaRPr lang="en-US"/>
        </a:p>
      </dgm:t>
    </dgm:pt>
    <dgm:pt modelId="{B2C06A3D-C629-4188-B41D-8FF291E3476D}" type="sibTrans" cxnId="{19A38D12-3684-4C59-9028-321A4E8B2C6C}">
      <dgm:prSet/>
      <dgm:spPr/>
      <dgm:t>
        <a:bodyPr/>
        <a:lstStyle/>
        <a:p>
          <a:endParaRPr lang="en-US"/>
        </a:p>
      </dgm:t>
    </dgm:pt>
    <dgm:pt modelId="{119EA5C9-7D37-4753-A7D9-3B0FCCE03FB8}">
      <dgm:prSet phldrT="[Text]"/>
      <dgm:spPr/>
      <dgm:t>
        <a:bodyPr/>
        <a:lstStyle/>
        <a:p>
          <a:r>
            <a:rPr lang="en-US" dirty="0"/>
            <a:t>Lecture is delivered by the instructor</a:t>
          </a:r>
        </a:p>
      </dgm:t>
    </dgm:pt>
    <dgm:pt modelId="{312478C6-4BB3-41DB-88C3-AB07B5A1D09C}" type="parTrans" cxnId="{503793B9-35B3-4B64-8FDD-828B5B4D10B6}">
      <dgm:prSet/>
      <dgm:spPr/>
      <dgm:t>
        <a:bodyPr/>
        <a:lstStyle/>
        <a:p>
          <a:endParaRPr lang="en-US"/>
        </a:p>
      </dgm:t>
    </dgm:pt>
    <dgm:pt modelId="{6EA0E4ED-65BE-44BD-ABB3-A8DC1AF7D98A}" type="sibTrans" cxnId="{503793B9-35B3-4B64-8FDD-828B5B4D10B6}">
      <dgm:prSet/>
      <dgm:spPr/>
      <dgm:t>
        <a:bodyPr/>
        <a:lstStyle/>
        <a:p>
          <a:endParaRPr lang="en-US"/>
        </a:p>
      </dgm:t>
    </dgm:pt>
    <dgm:pt modelId="{F1A06922-D2D8-48F9-8DE4-D3896D7EE825}">
      <dgm:prSet phldrT="[Text]"/>
      <dgm:spPr/>
      <dgm:t>
        <a:bodyPr/>
        <a:lstStyle/>
        <a:p>
          <a:r>
            <a:rPr lang="en-US" dirty="0"/>
            <a:t>Homework is assigned to reinforce understanding</a:t>
          </a:r>
        </a:p>
      </dgm:t>
    </dgm:pt>
    <dgm:pt modelId="{3260EBC6-F3F1-4C6C-9CC0-1A5103A43898}" type="parTrans" cxnId="{10910215-D87E-4457-8FF0-10489FC2AA41}">
      <dgm:prSet/>
      <dgm:spPr/>
      <dgm:t>
        <a:bodyPr/>
        <a:lstStyle/>
        <a:p>
          <a:endParaRPr lang="en-US"/>
        </a:p>
      </dgm:t>
    </dgm:pt>
    <dgm:pt modelId="{A28217BB-4B8C-49F8-9E96-D197EF9B89FF}" type="sibTrans" cxnId="{10910215-D87E-4457-8FF0-10489FC2AA41}">
      <dgm:prSet/>
      <dgm:spPr/>
      <dgm:t>
        <a:bodyPr/>
        <a:lstStyle/>
        <a:p>
          <a:endParaRPr lang="en-US"/>
        </a:p>
      </dgm:t>
    </dgm:pt>
    <dgm:pt modelId="{32184F49-CB33-4CBB-B8CC-D95AC150A502}" type="pres">
      <dgm:prSet presAssocID="{2C64E7FA-438C-433B-886E-45927D0F6A98}" presName="CompostProcess" presStyleCnt="0">
        <dgm:presLayoutVars>
          <dgm:dir/>
          <dgm:resizeHandles val="exact"/>
        </dgm:presLayoutVars>
      </dgm:prSet>
      <dgm:spPr/>
      <dgm:t>
        <a:bodyPr/>
        <a:lstStyle/>
        <a:p>
          <a:endParaRPr lang="it-IT"/>
        </a:p>
      </dgm:t>
    </dgm:pt>
    <dgm:pt modelId="{B49BD3E6-4EC2-4301-9EEB-32428DF0196B}" type="pres">
      <dgm:prSet presAssocID="{2C64E7FA-438C-433B-886E-45927D0F6A98}" presName="arrow" presStyleLbl="bgShp" presStyleIdx="0" presStyleCnt="1"/>
      <dgm:spPr/>
    </dgm:pt>
    <dgm:pt modelId="{71F1783C-8533-44A9-BF74-C20C56A79D65}" type="pres">
      <dgm:prSet presAssocID="{2C64E7FA-438C-433B-886E-45927D0F6A98}" presName="linearProcess" presStyleCnt="0"/>
      <dgm:spPr/>
    </dgm:pt>
    <dgm:pt modelId="{1571E46D-E693-497F-ABC5-3F5005623275}" type="pres">
      <dgm:prSet presAssocID="{1331E063-15B0-45AB-A23F-BC4A5D5BA677}" presName="textNode" presStyleLbl="node1" presStyleIdx="0" presStyleCnt="3">
        <dgm:presLayoutVars>
          <dgm:bulletEnabled val="1"/>
        </dgm:presLayoutVars>
      </dgm:prSet>
      <dgm:spPr/>
      <dgm:t>
        <a:bodyPr/>
        <a:lstStyle/>
        <a:p>
          <a:endParaRPr lang="it-IT"/>
        </a:p>
      </dgm:t>
    </dgm:pt>
    <dgm:pt modelId="{E14F4D6A-2AB2-40AE-BC10-E9677757A9D3}" type="pres">
      <dgm:prSet presAssocID="{B2C06A3D-C629-4188-B41D-8FF291E3476D}" presName="sibTrans" presStyleCnt="0"/>
      <dgm:spPr/>
    </dgm:pt>
    <dgm:pt modelId="{AAFB59AE-B628-4F98-A996-A9C9F5C63C27}" type="pres">
      <dgm:prSet presAssocID="{119EA5C9-7D37-4753-A7D9-3B0FCCE03FB8}" presName="textNode" presStyleLbl="node1" presStyleIdx="1" presStyleCnt="3">
        <dgm:presLayoutVars>
          <dgm:bulletEnabled val="1"/>
        </dgm:presLayoutVars>
      </dgm:prSet>
      <dgm:spPr/>
      <dgm:t>
        <a:bodyPr/>
        <a:lstStyle/>
        <a:p>
          <a:endParaRPr lang="it-IT"/>
        </a:p>
      </dgm:t>
    </dgm:pt>
    <dgm:pt modelId="{C4A1216B-1F7F-4559-8CC5-2A599D5207BE}" type="pres">
      <dgm:prSet presAssocID="{6EA0E4ED-65BE-44BD-ABB3-A8DC1AF7D98A}" presName="sibTrans" presStyleCnt="0"/>
      <dgm:spPr/>
    </dgm:pt>
    <dgm:pt modelId="{B6444224-E09C-494A-92A4-9208912D51AF}" type="pres">
      <dgm:prSet presAssocID="{F1A06922-D2D8-48F9-8DE4-D3896D7EE825}" presName="textNode" presStyleLbl="node1" presStyleIdx="2" presStyleCnt="3">
        <dgm:presLayoutVars>
          <dgm:bulletEnabled val="1"/>
        </dgm:presLayoutVars>
      </dgm:prSet>
      <dgm:spPr/>
      <dgm:t>
        <a:bodyPr/>
        <a:lstStyle/>
        <a:p>
          <a:endParaRPr lang="it-IT"/>
        </a:p>
      </dgm:t>
    </dgm:pt>
  </dgm:ptLst>
  <dgm:cxnLst>
    <dgm:cxn modelId="{8CC2A2FA-517D-456A-B8BF-2143F31417B3}" type="presOf" srcId="{1331E063-15B0-45AB-A23F-BC4A5D5BA677}" destId="{1571E46D-E693-497F-ABC5-3F5005623275}" srcOrd="0" destOrd="0" presId="urn:microsoft.com/office/officeart/2005/8/layout/hProcess9"/>
    <dgm:cxn modelId="{0EF35AC3-0DB1-4063-ABA1-F671AD9F17CD}" type="presOf" srcId="{F1A06922-D2D8-48F9-8DE4-D3896D7EE825}" destId="{B6444224-E09C-494A-92A4-9208912D51AF}" srcOrd="0" destOrd="0" presId="urn:microsoft.com/office/officeart/2005/8/layout/hProcess9"/>
    <dgm:cxn modelId="{19A38D12-3684-4C59-9028-321A4E8B2C6C}" srcId="{2C64E7FA-438C-433B-886E-45927D0F6A98}" destId="{1331E063-15B0-45AB-A23F-BC4A5D5BA677}" srcOrd="0" destOrd="0" parTransId="{EA8D1B76-73C0-4719-9D52-9C777C4F504C}" sibTransId="{B2C06A3D-C629-4188-B41D-8FF291E3476D}"/>
    <dgm:cxn modelId="{08304DE1-9CF0-464B-A178-0CBF1D7A8A45}" type="presOf" srcId="{2C64E7FA-438C-433B-886E-45927D0F6A98}" destId="{32184F49-CB33-4CBB-B8CC-D95AC150A502}" srcOrd="0" destOrd="0" presId="urn:microsoft.com/office/officeart/2005/8/layout/hProcess9"/>
    <dgm:cxn modelId="{BAA9FF3C-A93C-45A4-8854-E0ACC9540E69}" type="presOf" srcId="{119EA5C9-7D37-4753-A7D9-3B0FCCE03FB8}" destId="{AAFB59AE-B628-4F98-A996-A9C9F5C63C27}" srcOrd="0" destOrd="0" presId="urn:microsoft.com/office/officeart/2005/8/layout/hProcess9"/>
    <dgm:cxn modelId="{503793B9-35B3-4B64-8FDD-828B5B4D10B6}" srcId="{2C64E7FA-438C-433B-886E-45927D0F6A98}" destId="{119EA5C9-7D37-4753-A7D9-3B0FCCE03FB8}" srcOrd="1" destOrd="0" parTransId="{312478C6-4BB3-41DB-88C3-AB07B5A1D09C}" sibTransId="{6EA0E4ED-65BE-44BD-ABB3-A8DC1AF7D98A}"/>
    <dgm:cxn modelId="{10910215-D87E-4457-8FF0-10489FC2AA41}" srcId="{2C64E7FA-438C-433B-886E-45927D0F6A98}" destId="{F1A06922-D2D8-48F9-8DE4-D3896D7EE825}" srcOrd="2" destOrd="0" parTransId="{3260EBC6-F3F1-4C6C-9CC0-1A5103A43898}" sibTransId="{A28217BB-4B8C-49F8-9E96-D197EF9B89FF}"/>
    <dgm:cxn modelId="{442CCEDF-D48F-412A-93A7-439504415822}" type="presParOf" srcId="{32184F49-CB33-4CBB-B8CC-D95AC150A502}" destId="{B49BD3E6-4EC2-4301-9EEB-32428DF0196B}" srcOrd="0" destOrd="0" presId="urn:microsoft.com/office/officeart/2005/8/layout/hProcess9"/>
    <dgm:cxn modelId="{30A73CF1-E6AC-42F2-B163-9656C1015D03}" type="presParOf" srcId="{32184F49-CB33-4CBB-B8CC-D95AC150A502}" destId="{71F1783C-8533-44A9-BF74-C20C56A79D65}" srcOrd="1" destOrd="0" presId="urn:microsoft.com/office/officeart/2005/8/layout/hProcess9"/>
    <dgm:cxn modelId="{D767ECCC-1CAC-401D-84D2-B477EB629292}" type="presParOf" srcId="{71F1783C-8533-44A9-BF74-C20C56A79D65}" destId="{1571E46D-E693-497F-ABC5-3F5005623275}" srcOrd="0" destOrd="0" presId="urn:microsoft.com/office/officeart/2005/8/layout/hProcess9"/>
    <dgm:cxn modelId="{85E0A6C4-FF20-4597-A2A9-DA78B528DD89}" type="presParOf" srcId="{71F1783C-8533-44A9-BF74-C20C56A79D65}" destId="{E14F4D6A-2AB2-40AE-BC10-E9677757A9D3}" srcOrd="1" destOrd="0" presId="urn:microsoft.com/office/officeart/2005/8/layout/hProcess9"/>
    <dgm:cxn modelId="{D868B4D2-8464-4BD5-A434-9370EAAEB981}" type="presParOf" srcId="{71F1783C-8533-44A9-BF74-C20C56A79D65}" destId="{AAFB59AE-B628-4F98-A996-A9C9F5C63C27}" srcOrd="2" destOrd="0" presId="urn:microsoft.com/office/officeart/2005/8/layout/hProcess9"/>
    <dgm:cxn modelId="{0D38EDFC-A2D6-4C5A-9754-D7F8D697C89E}" type="presParOf" srcId="{71F1783C-8533-44A9-BF74-C20C56A79D65}" destId="{C4A1216B-1F7F-4559-8CC5-2A599D5207BE}" srcOrd="3" destOrd="0" presId="urn:microsoft.com/office/officeart/2005/8/layout/hProcess9"/>
    <dgm:cxn modelId="{E88C48DF-81BC-410F-A9B1-63FEBE5EE58C}" type="presParOf" srcId="{71F1783C-8533-44A9-BF74-C20C56A79D65}" destId="{B6444224-E09C-494A-92A4-9208912D51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4E7FA-438C-433B-886E-45927D0F6A98}" type="doc">
      <dgm:prSet loTypeId="urn:microsoft.com/office/officeart/2005/8/layout/hProcess9" loCatId="process" qsTypeId="urn:microsoft.com/office/officeart/2005/8/quickstyle/simple1" qsCatId="simple" csTypeId="urn:microsoft.com/office/officeart/2005/8/colors/accent1_2" csCatId="accent1" phldr="1"/>
      <dgm:spPr/>
    </dgm:pt>
    <dgm:pt modelId="{1331E063-15B0-45AB-A23F-BC4A5D5BA677}">
      <dgm:prSet phldrT="[Text]"/>
      <dgm:spPr/>
      <dgm:t>
        <a:bodyPr/>
        <a:lstStyle/>
        <a:p>
          <a:r>
            <a:rPr lang="en-US" dirty="0"/>
            <a:t>Students watch lectures Online</a:t>
          </a:r>
        </a:p>
      </dgm:t>
    </dgm:pt>
    <dgm:pt modelId="{EA8D1B76-73C0-4719-9D52-9C777C4F504C}" type="parTrans" cxnId="{19A38D12-3684-4C59-9028-321A4E8B2C6C}">
      <dgm:prSet/>
      <dgm:spPr/>
      <dgm:t>
        <a:bodyPr/>
        <a:lstStyle/>
        <a:p>
          <a:endParaRPr lang="en-US"/>
        </a:p>
      </dgm:t>
    </dgm:pt>
    <dgm:pt modelId="{B2C06A3D-C629-4188-B41D-8FF291E3476D}" type="sibTrans" cxnId="{19A38D12-3684-4C59-9028-321A4E8B2C6C}">
      <dgm:prSet/>
      <dgm:spPr/>
      <dgm:t>
        <a:bodyPr/>
        <a:lstStyle/>
        <a:p>
          <a:endParaRPr lang="en-US"/>
        </a:p>
      </dgm:t>
    </dgm:pt>
    <dgm:pt modelId="{119EA5C9-7D37-4753-A7D9-3B0FCCE03FB8}">
      <dgm:prSet phldrT="[Text]"/>
      <dgm:spPr/>
      <dgm:t>
        <a:bodyPr/>
        <a:lstStyle/>
        <a:p>
          <a:r>
            <a:rPr lang="en-US" dirty="0"/>
            <a:t>Classroom time devoted to higher order thinking tasks</a:t>
          </a:r>
        </a:p>
      </dgm:t>
    </dgm:pt>
    <dgm:pt modelId="{312478C6-4BB3-41DB-88C3-AB07B5A1D09C}" type="parTrans" cxnId="{503793B9-35B3-4B64-8FDD-828B5B4D10B6}">
      <dgm:prSet/>
      <dgm:spPr/>
      <dgm:t>
        <a:bodyPr/>
        <a:lstStyle/>
        <a:p>
          <a:endParaRPr lang="en-US"/>
        </a:p>
      </dgm:t>
    </dgm:pt>
    <dgm:pt modelId="{6EA0E4ED-65BE-44BD-ABB3-A8DC1AF7D98A}" type="sibTrans" cxnId="{503793B9-35B3-4B64-8FDD-828B5B4D10B6}">
      <dgm:prSet/>
      <dgm:spPr/>
      <dgm:t>
        <a:bodyPr/>
        <a:lstStyle/>
        <a:p>
          <a:endParaRPr lang="en-US"/>
        </a:p>
      </dgm:t>
    </dgm:pt>
    <dgm:pt modelId="{7AC34E04-B877-4BF7-872A-BA94AC30F36B}">
      <dgm:prSet phldrT="[Text]"/>
      <dgm:spPr>
        <a:solidFill>
          <a:schemeClr val="accent1">
            <a:lumMod val="50000"/>
          </a:schemeClr>
        </a:solidFill>
      </dgm:spPr>
      <dgm:t>
        <a:bodyPr/>
        <a:lstStyle/>
        <a:p>
          <a:r>
            <a:rPr lang="en-US" dirty="0"/>
            <a:t>Flipped Classroom</a:t>
          </a:r>
        </a:p>
      </dgm:t>
    </dgm:pt>
    <dgm:pt modelId="{681DF145-5824-46FA-BD28-1ED1B92EA640}" type="parTrans" cxnId="{EE87AC75-9F5E-4B01-B514-03F45E1F73E9}">
      <dgm:prSet/>
      <dgm:spPr/>
      <dgm:t>
        <a:bodyPr/>
        <a:lstStyle/>
        <a:p>
          <a:endParaRPr lang="en-US"/>
        </a:p>
      </dgm:t>
    </dgm:pt>
    <dgm:pt modelId="{E086A4E1-7115-42C1-A2A6-EEB68A8C47BD}" type="sibTrans" cxnId="{EE87AC75-9F5E-4B01-B514-03F45E1F73E9}">
      <dgm:prSet/>
      <dgm:spPr/>
      <dgm:t>
        <a:bodyPr/>
        <a:lstStyle/>
        <a:p>
          <a:endParaRPr lang="en-US"/>
        </a:p>
      </dgm:t>
    </dgm:pt>
    <dgm:pt modelId="{32184F49-CB33-4CBB-B8CC-D95AC150A502}" type="pres">
      <dgm:prSet presAssocID="{2C64E7FA-438C-433B-886E-45927D0F6A98}" presName="CompostProcess" presStyleCnt="0">
        <dgm:presLayoutVars>
          <dgm:dir/>
          <dgm:resizeHandles val="exact"/>
        </dgm:presLayoutVars>
      </dgm:prSet>
      <dgm:spPr/>
    </dgm:pt>
    <dgm:pt modelId="{B49BD3E6-4EC2-4301-9EEB-32428DF0196B}" type="pres">
      <dgm:prSet presAssocID="{2C64E7FA-438C-433B-886E-45927D0F6A98}" presName="arrow" presStyleLbl="bgShp" presStyleIdx="0" presStyleCnt="1"/>
      <dgm:spPr/>
    </dgm:pt>
    <dgm:pt modelId="{71F1783C-8533-44A9-BF74-C20C56A79D65}" type="pres">
      <dgm:prSet presAssocID="{2C64E7FA-438C-433B-886E-45927D0F6A98}" presName="linearProcess" presStyleCnt="0"/>
      <dgm:spPr/>
    </dgm:pt>
    <dgm:pt modelId="{485CFE54-3F59-434C-B581-B2A7FB0808FD}" type="pres">
      <dgm:prSet presAssocID="{7AC34E04-B877-4BF7-872A-BA94AC30F36B}" presName="textNode" presStyleLbl="node1" presStyleIdx="0" presStyleCnt="3">
        <dgm:presLayoutVars>
          <dgm:bulletEnabled val="1"/>
        </dgm:presLayoutVars>
      </dgm:prSet>
      <dgm:spPr/>
      <dgm:t>
        <a:bodyPr/>
        <a:lstStyle/>
        <a:p>
          <a:endParaRPr lang="it-IT"/>
        </a:p>
      </dgm:t>
    </dgm:pt>
    <dgm:pt modelId="{C7C3AB27-FFFD-4841-A2E2-480C4694D720}" type="pres">
      <dgm:prSet presAssocID="{E086A4E1-7115-42C1-A2A6-EEB68A8C47BD}" presName="sibTrans" presStyleCnt="0"/>
      <dgm:spPr/>
    </dgm:pt>
    <dgm:pt modelId="{1571E46D-E693-497F-ABC5-3F5005623275}" type="pres">
      <dgm:prSet presAssocID="{1331E063-15B0-45AB-A23F-BC4A5D5BA677}" presName="textNode" presStyleLbl="node1" presStyleIdx="1" presStyleCnt="3">
        <dgm:presLayoutVars>
          <dgm:bulletEnabled val="1"/>
        </dgm:presLayoutVars>
      </dgm:prSet>
      <dgm:spPr/>
      <dgm:t>
        <a:bodyPr/>
        <a:lstStyle/>
        <a:p>
          <a:endParaRPr lang="it-IT"/>
        </a:p>
      </dgm:t>
    </dgm:pt>
    <dgm:pt modelId="{E14F4D6A-2AB2-40AE-BC10-E9677757A9D3}" type="pres">
      <dgm:prSet presAssocID="{B2C06A3D-C629-4188-B41D-8FF291E3476D}" presName="sibTrans" presStyleCnt="0"/>
      <dgm:spPr/>
    </dgm:pt>
    <dgm:pt modelId="{AAFB59AE-B628-4F98-A996-A9C9F5C63C27}" type="pres">
      <dgm:prSet presAssocID="{119EA5C9-7D37-4753-A7D9-3B0FCCE03FB8}" presName="textNode" presStyleLbl="node1" presStyleIdx="2" presStyleCnt="3">
        <dgm:presLayoutVars>
          <dgm:bulletEnabled val="1"/>
        </dgm:presLayoutVars>
      </dgm:prSet>
      <dgm:spPr/>
      <dgm:t>
        <a:bodyPr/>
        <a:lstStyle/>
        <a:p>
          <a:endParaRPr lang="it-IT"/>
        </a:p>
      </dgm:t>
    </dgm:pt>
  </dgm:ptLst>
  <dgm:cxnLst>
    <dgm:cxn modelId="{19A38D12-3684-4C59-9028-321A4E8B2C6C}" srcId="{2C64E7FA-438C-433B-886E-45927D0F6A98}" destId="{1331E063-15B0-45AB-A23F-BC4A5D5BA677}" srcOrd="1" destOrd="0" parTransId="{EA8D1B76-73C0-4719-9D52-9C777C4F504C}" sibTransId="{B2C06A3D-C629-4188-B41D-8FF291E3476D}"/>
    <dgm:cxn modelId="{C821E2C3-97B4-40EF-AA56-A7CE092E2F3D}" type="presOf" srcId="{2C64E7FA-438C-433B-886E-45927D0F6A98}" destId="{32184F49-CB33-4CBB-B8CC-D95AC150A502}" srcOrd="0" destOrd="0" presId="urn:microsoft.com/office/officeart/2005/8/layout/hProcess9"/>
    <dgm:cxn modelId="{1D32E396-4476-4178-9BB1-C9D3F9BF2DD9}" type="presOf" srcId="{1331E063-15B0-45AB-A23F-BC4A5D5BA677}" destId="{1571E46D-E693-497F-ABC5-3F5005623275}" srcOrd="0" destOrd="0" presId="urn:microsoft.com/office/officeart/2005/8/layout/hProcess9"/>
    <dgm:cxn modelId="{503793B9-35B3-4B64-8FDD-828B5B4D10B6}" srcId="{2C64E7FA-438C-433B-886E-45927D0F6A98}" destId="{119EA5C9-7D37-4753-A7D9-3B0FCCE03FB8}" srcOrd="2" destOrd="0" parTransId="{312478C6-4BB3-41DB-88C3-AB07B5A1D09C}" sibTransId="{6EA0E4ED-65BE-44BD-ABB3-A8DC1AF7D98A}"/>
    <dgm:cxn modelId="{3615B4F6-E058-4118-806C-DB39B27E52B2}" type="presOf" srcId="{7AC34E04-B877-4BF7-872A-BA94AC30F36B}" destId="{485CFE54-3F59-434C-B581-B2A7FB0808FD}" srcOrd="0" destOrd="0" presId="urn:microsoft.com/office/officeart/2005/8/layout/hProcess9"/>
    <dgm:cxn modelId="{DD14915D-3F3E-4A87-9807-00B904B78B10}" type="presOf" srcId="{119EA5C9-7D37-4753-A7D9-3B0FCCE03FB8}" destId="{AAFB59AE-B628-4F98-A996-A9C9F5C63C27}" srcOrd="0" destOrd="0" presId="urn:microsoft.com/office/officeart/2005/8/layout/hProcess9"/>
    <dgm:cxn modelId="{EE87AC75-9F5E-4B01-B514-03F45E1F73E9}" srcId="{2C64E7FA-438C-433B-886E-45927D0F6A98}" destId="{7AC34E04-B877-4BF7-872A-BA94AC30F36B}" srcOrd="0" destOrd="0" parTransId="{681DF145-5824-46FA-BD28-1ED1B92EA640}" sibTransId="{E086A4E1-7115-42C1-A2A6-EEB68A8C47BD}"/>
    <dgm:cxn modelId="{49A949B9-2B11-4855-84C2-769B3CF49131}" type="presParOf" srcId="{32184F49-CB33-4CBB-B8CC-D95AC150A502}" destId="{B49BD3E6-4EC2-4301-9EEB-32428DF0196B}" srcOrd="0" destOrd="0" presId="urn:microsoft.com/office/officeart/2005/8/layout/hProcess9"/>
    <dgm:cxn modelId="{26BE85D7-FA9A-48DF-8580-A26BF7CFE624}" type="presParOf" srcId="{32184F49-CB33-4CBB-B8CC-D95AC150A502}" destId="{71F1783C-8533-44A9-BF74-C20C56A79D65}" srcOrd="1" destOrd="0" presId="urn:microsoft.com/office/officeart/2005/8/layout/hProcess9"/>
    <dgm:cxn modelId="{057AA557-7938-46DF-8BB2-02D915EACF8C}" type="presParOf" srcId="{71F1783C-8533-44A9-BF74-C20C56A79D65}" destId="{485CFE54-3F59-434C-B581-B2A7FB0808FD}" srcOrd="0" destOrd="0" presId="urn:microsoft.com/office/officeart/2005/8/layout/hProcess9"/>
    <dgm:cxn modelId="{1CD0486E-E260-44F9-82A7-E12E38CB5C8F}" type="presParOf" srcId="{71F1783C-8533-44A9-BF74-C20C56A79D65}" destId="{C7C3AB27-FFFD-4841-A2E2-480C4694D720}" srcOrd="1" destOrd="0" presId="urn:microsoft.com/office/officeart/2005/8/layout/hProcess9"/>
    <dgm:cxn modelId="{67D8186C-F50D-4420-999E-B2E0758DD99C}" type="presParOf" srcId="{71F1783C-8533-44A9-BF74-C20C56A79D65}" destId="{1571E46D-E693-497F-ABC5-3F5005623275}" srcOrd="2" destOrd="0" presId="urn:microsoft.com/office/officeart/2005/8/layout/hProcess9"/>
    <dgm:cxn modelId="{DDADBC31-25ED-441F-B16E-A6A008E60848}" type="presParOf" srcId="{71F1783C-8533-44A9-BF74-C20C56A79D65}" destId="{E14F4D6A-2AB2-40AE-BC10-E9677757A9D3}" srcOrd="3" destOrd="0" presId="urn:microsoft.com/office/officeart/2005/8/layout/hProcess9"/>
    <dgm:cxn modelId="{DC6324E5-1668-4ECF-A6E8-D2F462E80226}" type="presParOf" srcId="{71F1783C-8533-44A9-BF74-C20C56A79D65}" destId="{AAFB59AE-B628-4F98-A996-A9C9F5C63C27}"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BD3E6-4EC2-4301-9EEB-32428DF0196B}">
      <dsp:nvSpPr>
        <dsp:cNvPr id="0" name=""/>
        <dsp:cNvSpPr/>
      </dsp:nvSpPr>
      <dsp:spPr>
        <a:xfrm>
          <a:off x="434339" y="0"/>
          <a:ext cx="4922520" cy="2544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1E46D-E693-497F-ABC5-3F5005623275}">
      <dsp:nvSpPr>
        <dsp:cNvPr id="0" name=""/>
        <dsp:cNvSpPr/>
      </dsp:nvSpPr>
      <dsp:spPr>
        <a:xfrm>
          <a:off x="6221" y="763428"/>
          <a:ext cx="1864042" cy="101790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Traditional Classroom</a:t>
          </a:r>
        </a:p>
      </dsp:txBody>
      <dsp:txXfrm>
        <a:off x="55911" y="813118"/>
        <a:ext cx="1764662" cy="918524"/>
      </dsp:txXfrm>
    </dsp:sp>
    <dsp:sp modelId="{AAFB59AE-B628-4F98-A996-A9C9F5C63C27}">
      <dsp:nvSpPr>
        <dsp:cNvPr id="0" name=""/>
        <dsp:cNvSpPr/>
      </dsp:nvSpPr>
      <dsp:spPr>
        <a:xfrm>
          <a:off x="1963578" y="763428"/>
          <a:ext cx="1864042" cy="1017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Lecture is delivered by the instructor</a:t>
          </a:r>
        </a:p>
      </dsp:txBody>
      <dsp:txXfrm>
        <a:off x="2013268" y="813118"/>
        <a:ext cx="1764662" cy="918524"/>
      </dsp:txXfrm>
    </dsp:sp>
    <dsp:sp modelId="{B6444224-E09C-494A-92A4-9208912D51AF}">
      <dsp:nvSpPr>
        <dsp:cNvPr id="0" name=""/>
        <dsp:cNvSpPr/>
      </dsp:nvSpPr>
      <dsp:spPr>
        <a:xfrm>
          <a:off x="3920936" y="763428"/>
          <a:ext cx="1864042" cy="1017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Homework is assigned to reinforce understanding</a:t>
          </a:r>
        </a:p>
      </dsp:txBody>
      <dsp:txXfrm>
        <a:off x="3970626" y="813118"/>
        <a:ext cx="1764662" cy="918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BD3E6-4EC2-4301-9EEB-32428DF0196B}">
      <dsp:nvSpPr>
        <dsp:cNvPr id="0" name=""/>
        <dsp:cNvSpPr/>
      </dsp:nvSpPr>
      <dsp:spPr>
        <a:xfrm>
          <a:off x="434339" y="0"/>
          <a:ext cx="4922520" cy="2544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CFE54-3F59-434C-B581-B2A7FB0808FD}">
      <dsp:nvSpPr>
        <dsp:cNvPr id="0" name=""/>
        <dsp:cNvSpPr/>
      </dsp:nvSpPr>
      <dsp:spPr>
        <a:xfrm>
          <a:off x="6221" y="763428"/>
          <a:ext cx="1864042" cy="101790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Flipped Classroom</a:t>
          </a:r>
        </a:p>
      </dsp:txBody>
      <dsp:txXfrm>
        <a:off x="55911" y="813118"/>
        <a:ext cx="1764662" cy="918524"/>
      </dsp:txXfrm>
    </dsp:sp>
    <dsp:sp modelId="{1571E46D-E693-497F-ABC5-3F5005623275}">
      <dsp:nvSpPr>
        <dsp:cNvPr id="0" name=""/>
        <dsp:cNvSpPr/>
      </dsp:nvSpPr>
      <dsp:spPr>
        <a:xfrm>
          <a:off x="1963578" y="763428"/>
          <a:ext cx="1864042" cy="1017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Students watch lectures Online</a:t>
          </a:r>
        </a:p>
      </dsp:txBody>
      <dsp:txXfrm>
        <a:off x="2013268" y="813118"/>
        <a:ext cx="1764662" cy="918524"/>
      </dsp:txXfrm>
    </dsp:sp>
    <dsp:sp modelId="{AAFB59AE-B628-4F98-A996-A9C9F5C63C27}">
      <dsp:nvSpPr>
        <dsp:cNvPr id="0" name=""/>
        <dsp:cNvSpPr/>
      </dsp:nvSpPr>
      <dsp:spPr>
        <a:xfrm>
          <a:off x="3920936" y="763428"/>
          <a:ext cx="1864042" cy="1017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Classroom time devoted to higher order thinking tasks</a:t>
          </a:r>
        </a:p>
      </dsp:txBody>
      <dsp:txXfrm>
        <a:off x="3970626" y="813118"/>
        <a:ext cx="1764662" cy="9185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3/18/2021</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developed course materials</a:t>
            </a:r>
            <a:r>
              <a:rPr lang="en-US" baseline="0" dirty="0"/>
              <a:t> were implemented using the Canvas course management system.  This slide shows the appearance of the first module.</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11</a:t>
            </a:fld>
            <a:endParaRPr lang="en-US"/>
          </a:p>
        </p:txBody>
      </p:sp>
    </p:spTree>
    <p:extLst>
      <p:ext uri="{BB962C8B-B14F-4D97-AF65-F5344CB8AC3E}">
        <p14:creationId xmlns:p14="http://schemas.microsoft.com/office/powerpoint/2010/main" val="138053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pilot special attention was paid to align the learning objectives with the problems that students worked on.  This proved to be a specially difficult task,  Students worked in teams to solve these problems.</a:t>
            </a:r>
          </a:p>
          <a:p>
            <a:endParaRPr lang="en-US" baseline="0" dirty="0"/>
          </a:p>
          <a:p>
            <a:r>
              <a:rPr lang="en-US" baseline="0" dirty="0"/>
              <a:t>During the time that the students are solving the problems the instructor plays a guiding role.  Avoiding the temptation to lecture the students at this time is important.  Rather than providing a solution for the students, the instructor should ask a question or make a suggestion that forces the students to reformulate their thinking.</a:t>
            </a:r>
          </a:p>
          <a:p>
            <a:endParaRPr lang="en-US" baseline="0" dirty="0"/>
          </a:p>
          <a:p>
            <a:r>
              <a:rPr lang="en-US" baseline="0" dirty="0"/>
              <a:t>Because its unlikely that when faced with open ended problems different groups of students will come up with the same solution, it was found that its of value to have the students present their work and receive criticism from other students.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12</a:t>
            </a:fld>
            <a:endParaRPr lang="en-US"/>
          </a:p>
        </p:txBody>
      </p:sp>
    </p:spTree>
    <p:extLst>
      <p:ext uri="{BB962C8B-B14F-4D97-AF65-F5344CB8AC3E}">
        <p14:creationId xmlns:p14="http://schemas.microsoft.com/office/powerpoint/2010/main" val="306031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Plotting the mean Likert responses shows the dramatic difference.</a:t>
            </a:r>
          </a:p>
        </p:txBody>
      </p:sp>
      <p:sp>
        <p:nvSpPr>
          <p:cNvPr id="4" name="Slide Number Placeholder 3"/>
          <p:cNvSpPr>
            <a:spLocks noGrp="1"/>
          </p:cNvSpPr>
          <p:nvPr>
            <p:ph type="sldNum" sz="quarter" idx="10"/>
          </p:nvPr>
        </p:nvSpPr>
        <p:spPr/>
        <p:txBody>
          <a:bodyPr/>
          <a:lstStyle/>
          <a:p>
            <a:fld id="{A984D1AD-3902-45D7-8B3E-3C34C4233843}" type="slidenum">
              <a:rPr lang="en-US" smtClean="0"/>
              <a:pPr/>
              <a:t>13</a:t>
            </a:fld>
            <a:endParaRPr lang="en-US"/>
          </a:p>
        </p:txBody>
      </p:sp>
    </p:spTree>
    <p:extLst>
      <p:ext uri="{BB962C8B-B14F-4D97-AF65-F5344CB8AC3E}">
        <p14:creationId xmlns:p14="http://schemas.microsoft.com/office/powerpoint/2010/main" val="283021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results of the assessment (high stakes test) show that students performed consistently</a:t>
            </a:r>
            <a:r>
              <a:rPr lang="en-US" baseline="0" dirty="0"/>
              <a:t> better in the flipped classroom format.</a:t>
            </a:r>
          </a:p>
          <a:p>
            <a:endParaRPr lang="en-US" baseline="0" dirty="0"/>
          </a:p>
          <a:p>
            <a:r>
              <a:rPr lang="en-US" baseline="0" dirty="0"/>
              <a:t>In the table note that the means for the flipped classroom are highlighted in blue. It can readily be seen that the performance is consistently higher for the flipped classroom.  100 vs. 78 for group A and 97 vs 62 for Group B.</a:t>
            </a:r>
          </a:p>
          <a:p>
            <a:endParaRPr lang="en-US" baseline="0" dirty="0"/>
          </a:p>
          <a:p>
            <a:r>
              <a:rPr lang="en-US" baseline="0" dirty="0"/>
              <a:t>Interestingly, these numbers show also that the dispersion of the grades is considerably less in the flipped classroom format.  The SD for the flipped classroom in each module is 0 and 2, while for the conventional face to face  is 23 and 18.</a:t>
            </a:r>
          </a:p>
          <a:p>
            <a:endParaRPr lang="en-US" baseline="0" dirty="0"/>
          </a:p>
          <a:p>
            <a:r>
              <a:rPr lang="en-US" baseline="0" dirty="0"/>
              <a:t>Thus this pilot appears to show that students not only prefer the flipped classroom format, but also perform better and more uniformly under that mode of instruction</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14</a:t>
            </a:fld>
            <a:endParaRPr lang="en-US"/>
          </a:p>
        </p:txBody>
      </p:sp>
    </p:spTree>
    <p:extLst>
      <p:ext uri="{BB962C8B-B14F-4D97-AF65-F5344CB8AC3E}">
        <p14:creationId xmlns:p14="http://schemas.microsoft.com/office/powerpoint/2010/main" val="65968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developing a flipped classroom course it is important to note that the pedagogical approach is different.  Thus it requires that the instructor learn a different way of approaching teaching.</a:t>
            </a:r>
          </a:p>
          <a:p>
            <a:endParaRPr lang="en-US" baseline="0" dirty="0"/>
          </a:p>
          <a:p>
            <a:r>
              <a:rPr lang="en-US" baseline="0" dirty="0"/>
              <a:t>The instructor must learn to develop online materials.  This requires the instructor to work with an expert on educational technology and instructional design.  It requires the instructor to learn how to develop quality learning objective, assessments and learning materials.  This require formal training as the experience is different from traditional face to face.  Furthermore, it requires a team of people in which the instructor is a subject matter expert.</a:t>
            </a:r>
          </a:p>
          <a:p>
            <a:endParaRPr lang="en-US" baseline="0" dirty="0"/>
          </a:p>
          <a:p>
            <a:r>
              <a:rPr lang="en-US" baseline="0" dirty="0"/>
              <a:t>Also, the instructor must be well versed in developing and conducting collaborative learning.  Careful selection of the materials with soft but effective management strategies are essential.</a:t>
            </a:r>
          </a:p>
          <a:p>
            <a:endParaRPr lang="en-US" baseline="0" dirty="0"/>
          </a:p>
          <a:p>
            <a:r>
              <a:rPr lang="en-US" baseline="0" dirty="0"/>
              <a:t>Finally, the instructor must acquire some minimal level of technical skills.</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15</a:t>
            </a:fld>
            <a:endParaRPr lang="en-US"/>
          </a:p>
        </p:txBody>
      </p:sp>
    </p:spTree>
    <p:extLst>
      <p:ext uri="{BB962C8B-B14F-4D97-AF65-F5344CB8AC3E}">
        <p14:creationId xmlns:p14="http://schemas.microsoft.com/office/powerpoint/2010/main" val="5689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In the traditional class, the in-class activity is the 100% of lessons. With this method, there is little interaction with students because they don’t know the material before lesson starts.</a:t>
            </a:r>
            <a:endParaRPr lang="it-IT"/>
          </a:p>
        </p:txBody>
      </p:sp>
      <p:sp>
        <p:nvSpPr>
          <p:cNvPr id="4" name="Segnaposto numero diapositiva 3"/>
          <p:cNvSpPr>
            <a:spLocks noGrp="1"/>
          </p:cNvSpPr>
          <p:nvPr>
            <p:ph type="sldNum" sz="quarter" idx="10"/>
          </p:nvPr>
        </p:nvSpPr>
        <p:spPr/>
        <p:txBody>
          <a:bodyPr/>
          <a:lstStyle/>
          <a:p>
            <a:fld id="{A984D1AD-3902-45D7-8B3E-3C34C4233843}" type="slidenum">
              <a:rPr lang="en-US" smtClean="0"/>
              <a:pPr/>
              <a:t>16</a:t>
            </a:fld>
            <a:endParaRPr lang="en-US"/>
          </a:p>
        </p:txBody>
      </p:sp>
    </p:spTree>
    <p:extLst>
      <p:ext uri="{BB962C8B-B14F-4D97-AF65-F5344CB8AC3E}">
        <p14:creationId xmlns:p14="http://schemas.microsoft.com/office/powerpoint/2010/main" val="69504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en-US"/>
              <a:t>In the flipped class, the in-class activity is the 25% of </a:t>
            </a:r>
            <a:r>
              <a:rPr lang="it-IT"/>
              <a:t>traditional class</a:t>
            </a:r>
            <a:r>
              <a:rPr lang="en-US"/>
              <a:t>. With this method, there is h</a:t>
            </a:r>
            <a:r>
              <a:rPr lang="it-IT">
                <a:sym typeface="Wingdings" panose="05000000000000000000" pitchFamily="2" charset="2"/>
              </a:rPr>
              <a:t>igh interaction during in-class activity and through the use of the forum</a:t>
            </a:r>
            <a:r>
              <a:rPr lang="en-US"/>
              <a:t>.</a:t>
            </a:r>
            <a:endParaRPr lang="it-IT"/>
          </a:p>
        </p:txBody>
      </p:sp>
      <p:sp>
        <p:nvSpPr>
          <p:cNvPr id="4" name="Segnaposto numero diapositiva 3"/>
          <p:cNvSpPr>
            <a:spLocks noGrp="1"/>
          </p:cNvSpPr>
          <p:nvPr>
            <p:ph type="sldNum" sz="quarter" idx="10"/>
          </p:nvPr>
        </p:nvSpPr>
        <p:spPr/>
        <p:txBody>
          <a:bodyPr/>
          <a:lstStyle/>
          <a:p>
            <a:fld id="{A984D1AD-3902-45D7-8B3E-3C34C4233843}" type="slidenum">
              <a:rPr lang="en-US" smtClean="0"/>
              <a:pPr/>
              <a:t>17</a:t>
            </a:fld>
            <a:endParaRPr lang="en-US"/>
          </a:p>
        </p:txBody>
      </p:sp>
    </p:spTree>
    <p:extLst>
      <p:ext uri="{BB962C8B-B14F-4D97-AF65-F5344CB8AC3E}">
        <p14:creationId xmlns:p14="http://schemas.microsoft.com/office/powerpoint/2010/main" val="531741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984D1AD-3902-45D7-8B3E-3C34C4233843}" type="slidenum">
              <a:rPr lang="en-US" smtClean="0"/>
              <a:pPr/>
              <a:t>18</a:t>
            </a:fld>
            <a:endParaRPr lang="en-US"/>
          </a:p>
        </p:txBody>
      </p:sp>
    </p:spTree>
    <p:extLst>
      <p:ext uri="{BB962C8B-B14F-4D97-AF65-F5344CB8AC3E}">
        <p14:creationId xmlns:p14="http://schemas.microsoft.com/office/powerpoint/2010/main" val="2217675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Flipped Exam test more deep knowledge (57 questions vs. 6)</a:t>
            </a:r>
          </a:p>
          <a:p>
            <a:r>
              <a:rPr lang="it-IT"/>
              <a:t>High average score was </a:t>
            </a:r>
            <a:r>
              <a:rPr lang="it-IT">
                <a:solidFill>
                  <a:srgbClr val="FFC000"/>
                </a:solidFill>
              </a:rPr>
              <a:t>28.2</a:t>
            </a:r>
            <a:r>
              <a:rPr lang="it-IT"/>
              <a:t> versus 26.6 (+1.6/30)</a:t>
            </a:r>
            <a:r>
              <a:rPr lang="it-IT">
                <a:sym typeface="Wingdings" panose="05000000000000000000" pitchFamily="2" charset="2"/>
              </a:rPr>
              <a:t>,</a:t>
            </a:r>
            <a:r>
              <a:rPr lang="it-IT" baseline="0">
                <a:sym typeface="Wingdings" panose="05000000000000000000" pitchFamily="2" charset="2"/>
              </a:rPr>
              <a:t> the flipped classrom student had </a:t>
            </a:r>
            <a:r>
              <a:rPr lang="it-IT">
                <a:sym typeface="Wingdings" panose="05000000000000000000" pitchFamily="2" charset="2"/>
              </a:rPr>
              <a:t>better preparation</a:t>
            </a:r>
            <a:endParaRPr lang="it-IT"/>
          </a:p>
          <a:p>
            <a:r>
              <a:rPr lang="it-IT"/>
              <a:t>High score working students was</a:t>
            </a:r>
            <a:r>
              <a:rPr lang="it-IT">
                <a:sym typeface="Wingdings" panose="05000000000000000000" pitchFamily="2" charset="2"/>
              </a:rPr>
              <a:t> </a:t>
            </a:r>
            <a:r>
              <a:rPr lang="it-IT">
                <a:solidFill>
                  <a:srgbClr val="FFC000"/>
                </a:solidFill>
                <a:sym typeface="Wingdings" panose="05000000000000000000" pitchFamily="2" charset="2"/>
              </a:rPr>
              <a:t>27.6</a:t>
            </a:r>
            <a:r>
              <a:rPr lang="it-IT">
                <a:sym typeface="Wingdings" panose="05000000000000000000" pitchFamily="2" charset="2"/>
              </a:rPr>
              <a:t> versus 24 (+3.6/30), less difference with normal students because of better quality of online materials</a:t>
            </a:r>
            <a:endParaRPr lang="it-IT"/>
          </a:p>
          <a:p>
            <a:r>
              <a:rPr lang="it-IT"/>
              <a:t>CV low </a:t>
            </a:r>
            <a:r>
              <a:rPr lang="it-IT">
                <a:sym typeface="Wingdings" panose="05000000000000000000" pitchFamily="2" charset="2"/>
              </a:rPr>
              <a:t> </a:t>
            </a:r>
            <a:r>
              <a:rPr lang="it-IT">
                <a:solidFill>
                  <a:srgbClr val="FFC000"/>
                </a:solidFill>
                <a:sym typeface="Wingdings" panose="05000000000000000000" pitchFamily="2" charset="2"/>
              </a:rPr>
              <a:t>5.7</a:t>
            </a:r>
            <a:r>
              <a:rPr lang="it-IT">
                <a:sym typeface="Wingdings" panose="05000000000000000000" pitchFamily="2" charset="2"/>
              </a:rPr>
              <a:t> vs. 9.6  more opportunities for students with difficulties to learn</a:t>
            </a:r>
          </a:p>
          <a:p>
            <a:r>
              <a:rPr lang="it-IT">
                <a:sym typeface="Wingdings" panose="05000000000000000000" pitchFamily="2" charset="2"/>
              </a:rPr>
              <a:t>High results on first attemp  </a:t>
            </a:r>
            <a:r>
              <a:rPr lang="it-IT">
                <a:solidFill>
                  <a:srgbClr val="FFC000"/>
                </a:solidFill>
                <a:sym typeface="Wingdings" panose="05000000000000000000" pitchFamily="2" charset="2"/>
              </a:rPr>
              <a:t>96%</a:t>
            </a:r>
            <a:r>
              <a:rPr lang="it-IT">
                <a:sym typeface="Wingdings" panose="05000000000000000000" pitchFamily="2" charset="2"/>
              </a:rPr>
              <a:t> vs. 57%  gradual preparation of students (6 tests during course teaching) that do not require to study for final exam</a:t>
            </a:r>
            <a:endParaRPr lang="it-IT"/>
          </a:p>
        </p:txBody>
      </p:sp>
      <p:sp>
        <p:nvSpPr>
          <p:cNvPr id="4" name="Segnaposto numero diapositiva 3"/>
          <p:cNvSpPr>
            <a:spLocks noGrp="1"/>
          </p:cNvSpPr>
          <p:nvPr>
            <p:ph type="sldNum" sz="quarter" idx="10"/>
          </p:nvPr>
        </p:nvSpPr>
        <p:spPr/>
        <p:txBody>
          <a:bodyPr/>
          <a:lstStyle/>
          <a:p>
            <a:fld id="{A984D1AD-3902-45D7-8B3E-3C34C4233843}" type="slidenum">
              <a:rPr lang="en-US" smtClean="0"/>
              <a:pPr/>
              <a:t>19</a:t>
            </a:fld>
            <a:endParaRPr lang="en-US"/>
          </a:p>
        </p:txBody>
      </p:sp>
    </p:spTree>
    <p:extLst>
      <p:ext uri="{BB962C8B-B14F-4D97-AF65-F5344CB8AC3E}">
        <p14:creationId xmlns:p14="http://schemas.microsoft.com/office/powerpoint/2010/main" val="76869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Language and technology are familiar with today’s students.</a:t>
            </a:r>
            <a:r>
              <a:rPr lang="it-IT" baseline="0"/>
              <a:t> </a:t>
            </a:r>
            <a:r>
              <a:rPr lang="it-IT"/>
              <a:t>Students could look again at the lesson, there is an increase in the interaction student-teacher that allows teachers to know better their students and also increase interaction within students.</a:t>
            </a:r>
          </a:p>
          <a:p>
            <a:r>
              <a:rPr lang="it-IT"/>
              <a:t>Change management of in class time, a</a:t>
            </a:r>
            <a:r>
              <a:rPr lang="en-US"/>
              <a:t>dd flexibility in time management for students and for teachers.</a:t>
            </a:r>
          </a:p>
          <a:p>
            <a:r>
              <a:rPr lang="it-IT">
                <a:solidFill>
                  <a:srgbClr val="FFC000"/>
                </a:solidFill>
              </a:rPr>
              <a:t>High ranking education institutions use it and it simplify the offer of classes in english.</a:t>
            </a:r>
          </a:p>
        </p:txBody>
      </p:sp>
      <p:sp>
        <p:nvSpPr>
          <p:cNvPr id="4" name="Segnaposto numero diapositiva 3"/>
          <p:cNvSpPr>
            <a:spLocks noGrp="1"/>
          </p:cNvSpPr>
          <p:nvPr>
            <p:ph type="sldNum" sz="quarter" idx="10"/>
          </p:nvPr>
        </p:nvSpPr>
        <p:spPr/>
        <p:txBody>
          <a:bodyPr/>
          <a:lstStyle/>
          <a:p>
            <a:fld id="{A984D1AD-3902-45D7-8B3E-3C34C4233843}" type="slidenum">
              <a:rPr lang="en-US" smtClean="0"/>
              <a:pPr/>
              <a:t>20</a:t>
            </a:fld>
            <a:endParaRPr lang="en-US"/>
          </a:p>
        </p:txBody>
      </p:sp>
    </p:spTree>
    <p:extLst>
      <p:ext uri="{BB962C8B-B14F-4D97-AF65-F5344CB8AC3E}">
        <p14:creationId xmlns:p14="http://schemas.microsoft.com/office/powerpoint/2010/main" val="405784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online learning have been well documented when they relate to</a:t>
            </a:r>
            <a:r>
              <a:rPr lang="en-US" baseline="0" dirty="0"/>
              <a:t> improving learning and reducing the cost of instruction.  Detailed and extensive studies have been conducted related to this.  One notable study is that conducted by the National Center for Academic Transformation in the USA.</a:t>
            </a:r>
          </a:p>
          <a:p>
            <a:endParaRPr lang="en-US" baseline="0" dirty="0"/>
          </a:p>
          <a:p>
            <a:r>
              <a:rPr lang="en-US" baseline="0" dirty="0"/>
              <a:t>In this study 250,000 students were followed in 156 courses spanning 195 higher education institutions.</a:t>
            </a:r>
          </a:p>
          <a:p>
            <a:endParaRPr lang="en-US" baseline="0" dirty="0"/>
          </a:p>
          <a:p>
            <a:r>
              <a:rPr lang="en-US" baseline="0" dirty="0"/>
              <a:t>It was found that on the average, student learning outcomes were improved in a very high percentage of the courses delivered. By student outcomes meaning the ability of the student to understand, apply and use the knowledge in critical thinking activities.</a:t>
            </a:r>
          </a:p>
          <a:p>
            <a:endParaRPr lang="en-US" baseline="0" dirty="0"/>
          </a:p>
          <a:p>
            <a:r>
              <a:rPr lang="en-US" baseline="0" dirty="0"/>
              <a:t>Furthermore, although not part of this study, other research has indicated that students prefer this form of instructions.</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3</a:t>
            </a:fld>
            <a:endParaRPr lang="en-US"/>
          </a:p>
        </p:txBody>
      </p:sp>
    </p:spTree>
    <p:extLst>
      <p:ext uri="{BB962C8B-B14F-4D97-AF65-F5344CB8AC3E}">
        <p14:creationId xmlns:p14="http://schemas.microsoft.com/office/powerpoint/2010/main" val="349891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effort is well spent</a:t>
            </a:r>
            <a:r>
              <a:rPr lang="en-US" baseline="0" dirty="0"/>
              <a:t> as there are several benefits to this mode of instruction that result in better learning and reduced costs of instruction.</a:t>
            </a:r>
            <a:endParaRPr lang="en-US" dirty="0"/>
          </a:p>
          <a:p>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21</a:t>
            </a:fld>
            <a:endParaRPr lang="en-US"/>
          </a:p>
        </p:txBody>
      </p:sp>
    </p:spTree>
    <p:extLst>
      <p:ext uri="{BB962C8B-B14F-4D97-AF65-F5344CB8AC3E}">
        <p14:creationId xmlns:p14="http://schemas.microsoft.com/office/powerpoint/2010/main" val="92952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984D1AD-3902-45D7-8B3E-3C34C4233843}" type="slidenum">
              <a:rPr lang="en-US" smtClean="0"/>
              <a:pPr/>
              <a:t>22</a:t>
            </a:fld>
            <a:endParaRPr lang="en-US"/>
          </a:p>
        </p:txBody>
      </p:sp>
    </p:spTree>
    <p:extLst>
      <p:ext uri="{BB962C8B-B14F-4D97-AF65-F5344CB8AC3E}">
        <p14:creationId xmlns:p14="http://schemas.microsoft.com/office/powerpoint/2010/main" val="386640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of the flipped classroom comes from two dominant</a:t>
            </a:r>
            <a:r>
              <a:rPr lang="en-US" baseline="0" dirty="0"/>
              <a:t> learning theories.</a:t>
            </a:r>
          </a:p>
          <a:p>
            <a:endParaRPr lang="en-US" baseline="0" dirty="0"/>
          </a:p>
          <a:p>
            <a:r>
              <a:rPr lang="en-US" baseline="0" dirty="0"/>
              <a:t>Behaviorism is a learning theory where the student is viewed as a “tabula rasa” that will acquire knowledge through exposure to the learning process. The role of the instructor is to “teach”. Under this theory, learning is demonstrated by the student in terms of behavior.</a:t>
            </a:r>
          </a:p>
          <a:p>
            <a:endParaRPr lang="en-US" baseline="0" dirty="0"/>
          </a:p>
          <a:p>
            <a:r>
              <a:rPr lang="en-US" baseline="0" dirty="0"/>
              <a:t>A second theory is Constructivism.  In this learning theory, learning is considered to be a strongly social activity that involves self-reflection by the student on what the student has learned.  Critical to constructivism is that in social interaction, students clarify, deepen and create new knowledge.</a:t>
            </a:r>
          </a:p>
          <a:p>
            <a:endParaRPr lang="en-US" baseline="0" dirty="0"/>
          </a:p>
          <a:p>
            <a:r>
              <a:rPr lang="en-US" baseline="0" dirty="0"/>
              <a:t>Note that behaviorism is teacher centered, while constructivism is student centered.</a:t>
            </a:r>
          </a:p>
          <a:p>
            <a:endParaRPr lang="en-US" baseline="0" dirty="0"/>
          </a:p>
          <a:p>
            <a:r>
              <a:rPr lang="en-US" baseline="0" dirty="0"/>
              <a:t>Principles of behaviorism and constructivism can be applied in the pedagogy referred to as the Flipped Classroom.</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4</a:t>
            </a:fld>
            <a:endParaRPr lang="en-US"/>
          </a:p>
        </p:txBody>
      </p:sp>
    </p:spTree>
    <p:extLst>
      <p:ext uri="{BB962C8B-B14F-4D97-AF65-F5344CB8AC3E}">
        <p14:creationId xmlns:p14="http://schemas.microsoft.com/office/powerpoint/2010/main" val="242662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a:t>
            </a:r>
            <a:r>
              <a:rPr lang="en-US" baseline="0" dirty="0"/>
              <a:t> we take advantage of both learning theories?</a:t>
            </a:r>
          </a:p>
          <a:p>
            <a:endParaRPr lang="en-US" baseline="0" dirty="0"/>
          </a:p>
          <a:p>
            <a:r>
              <a:rPr lang="en-US" baseline="0" dirty="0"/>
              <a:t>For one thing it is clear that students must exhibit clearly defined behaviors that demonstrate that they have learned the material.  In addition, knowing that students learn better in social contexts, create the opportunities that allow for these interactions to take place.  One approach that effectively creates this context is the flipped classroom.</a:t>
            </a:r>
          </a:p>
          <a:p>
            <a:endParaRPr lang="en-US" baseline="0" dirty="0"/>
          </a:p>
          <a:p>
            <a:r>
              <a:rPr lang="en-US" baseline="0" dirty="0"/>
              <a:t>In a traditional classroom the primary mechanism by which knowledge is delivered to a student is a lecture.  Following the lecture, students are given individual assignments in the form of homework.  Regardless of some claims of “classroom interaction”, the lecture process is teacher centered and mostly one way (teacher to student).</a:t>
            </a:r>
          </a:p>
          <a:p>
            <a:endParaRPr lang="en-US" baseline="0" dirty="0"/>
          </a:p>
          <a:p>
            <a:r>
              <a:rPr lang="en-US" baseline="0" dirty="0"/>
              <a:t>The flipped classroom reverses this.  Students, rather than attending a lecture, they view a carefully prepared video of the material and conduct some individual exercises. After this, in the time usually allocated for class, students meet for question and answers, discuss the materials learned, and work on open ended team projects.</a:t>
            </a:r>
          </a:p>
          <a:p>
            <a:endParaRPr lang="en-US" baseline="0" dirty="0"/>
          </a:p>
          <a:p>
            <a:r>
              <a:rPr lang="en-US" baseline="0" dirty="0"/>
              <a:t>Thus the term “flipped” refers to the time that is spent in class for a face to face lecture is now used for social learning activities.  The time that was allocated to work </a:t>
            </a:r>
            <a:r>
              <a:rPr lang="en-US" baseline="0" dirty="0" err="1"/>
              <a:t>ar</a:t>
            </a:r>
            <a:r>
              <a:rPr lang="en-US" baseline="0" dirty="0"/>
              <a:t> home is used to watch the lectures, generally online and at the student’s convenience.</a:t>
            </a:r>
          </a:p>
          <a:p>
            <a:endParaRPr lang="en-US" baseline="0" dirty="0"/>
          </a:p>
          <a:p>
            <a:r>
              <a:rPr lang="en-US" baseline="0" dirty="0"/>
              <a:t>Note that the activities conducted individually do not require human interaction.</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5</a:t>
            </a:fld>
            <a:endParaRPr lang="en-US"/>
          </a:p>
        </p:txBody>
      </p:sp>
    </p:spTree>
    <p:extLst>
      <p:ext uri="{BB962C8B-B14F-4D97-AF65-F5344CB8AC3E}">
        <p14:creationId xmlns:p14="http://schemas.microsoft.com/office/powerpoint/2010/main" val="179815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concept is Bloom’s Taxonomy.</a:t>
            </a:r>
          </a:p>
          <a:p>
            <a:endParaRPr lang="en-US" dirty="0"/>
          </a:p>
          <a:p>
            <a:r>
              <a:rPr lang="en-US" dirty="0"/>
              <a:t>Bloom’s Taxonomy is a useful tool to understand levels of learning </a:t>
            </a:r>
            <a:r>
              <a:rPr lang="en-US" baseline="0" dirty="0"/>
              <a:t>w</a:t>
            </a:r>
            <a:r>
              <a:rPr lang="en-US" dirty="0"/>
              <a:t>hen preparing educational materials.</a:t>
            </a:r>
          </a:p>
          <a:p>
            <a:endParaRPr lang="en-US" dirty="0"/>
          </a:p>
          <a:p>
            <a:r>
              <a:rPr lang="en-US" dirty="0"/>
              <a:t>Blooms taxonomy</a:t>
            </a:r>
            <a:r>
              <a:rPr lang="en-US" baseline="0" dirty="0"/>
              <a:t> describes various levels of learning,  starting at a shallow level and progressively increases into deeper (or higher) levels of learning.</a:t>
            </a:r>
          </a:p>
          <a:p>
            <a:endParaRPr lang="en-US" baseline="0" dirty="0"/>
          </a:p>
          <a:p>
            <a:r>
              <a:rPr lang="en-US" baseline="0" dirty="0"/>
              <a:t>Thus, the simplest learning conduct is associated to remembering, while the highest level of learning is when the student is able to use the knowledge to create new knowledge.</a:t>
            </a:r>
          </a:p>
          <a:p>
            <a:endParaRPr lang="en-US" baseline="0" dirty="0"/>
          </a:p>
          <a:p>
            <a:r>
              <a:rPr lang="en-US" baseline="0" dirty="0"/>
              <a:t>What is useful and important about this taxonomy is that it helps clarify and articulate the level at which the students are expected to perform in the learning process.  This is especially useful when articulating learning objectives.</a:t>
            </a:r>
          </a:p>
          <a:p>
            <a:endParaRPr lang="en-US" baseline="0" dirty="0"/>
          </a:p>
          <a:p>
            <a:r>
              <a:rPr lang="en-US" baseline="0" dirty="0"/>
              <a:t>Not all arguments need to pursue high level of learning objectives, this has to be kept in mind while designing the test and the material. </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6</a:t>
            </a:fld>
            <a:endParaRPr lang="en-US"/>
          </a:p>
        </p:txBody>
      </p:sp>
    </p:spTree>
    <p:extLst>
      <p:ext uri="{BB962C8B-B14F-4D97-AF65-F5344CB8AC3E}">
        <p14:creationId xmlns:p14="http://schemas.microsoft.com/office/powerpoint/2010/main" val="183919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first </a:t>
            </a:r>
            <a:r>
              <a:rPr lang="it-IT" dirty="0" err="1"/>
              <a:t>three</a:t>
            </a:r>
            <a:r>
              <a:rPr lang="it-IT" dirty="0"/>
              <a:t> </a:t>
            </a:r>
            <a:r>
              <a:rPr lang="it-IT" dirty="0" err="1"/>
              <a:t>learning</a:t>
            </a:r>
            <a:r>
              <a:rPr lang="it-IT" baseline="0" dirty="0"/>
              <a:t> </a:t>
            </a:r>
            <a:r>
              <a:rPr lang="it-IT" baseline="0" dirty="0" err="1"/>
              <a:t>levels</a:t>
            </a:r>
            <a:r>
              <a:rPr lang="it-IT" baseline="0" dirty="0"/>
              <a:t> can be </a:t>
            </a:r>
            <a:r>
              <a:rPr lang="it-IT" baseline="0" dirty="0" err="1"/>
              <a:t>achieved</a:t>
            </a:r>
            <a:r>
              <a:rPr lang="it-IT" baseline="0" dirty="0"/>
              <a:t> by the </a:t>
            </a:r>
            <a:r>
              <a:rPr lang="it-IT" baseline="0" dirty="0" err="1"/>
              <a:t>student</a:t>
            </a:r>
            <a:r>
              <a:rPr lang="it-IT" baseline="0" dirty="0"/>
              <a:t> </a:t>
            </a:r>
            <a:r>
              <a:rPr lang="it-IT" baseline="0" dirty="0" err="1"/>
              <a:t>during</a:t>
            </a:r>
            <a:r>
              <a:rPr lang="it-IT" baseline="0" dirty="0"/>
              <a:t> the self-</a:t>
            </a:r>
            <a:r>
              <a:rPr lang="it-IT" baseline="0" dirty="0" err="1"/>
              <a:t>study</a:t>
            </a:r>
            <a:r>
              <a:rPr lang="it-IT" baseline="0" dirty="0"/>
              <a:t> periodo, </a:t>
            </a:r>
            <a:r>
              <a:rPr lang="it-IT" baseline="0" dirty="0" err="1"/>
              <a:t>using</a:t>
            </a:r>
            <a:r>
              <a:rPr lang="it-IT" baseline="0" dirty="0"/>
              <a:t> </a:t>
            </a:r>
            <a:r>
              <a:rPr lang="it-IT" baseline="0" dirty="0" err="1"/>
              <a:t>only</a:t>
            </a:r>
            <a:r>
              <a:rPr lang="it-IT" baseline="0" dirty="0"/>
              <a:t> </a:t>
            </a:r>
            <a:r>
              <a:rPr lang="it-IT" baseline="0" dirty="0" err="1"/>
              <a:t>videos</a:t>
            </a:r>
            <a:r>
              <a:rPr lang="it-IT" baseline="0" dirty="0"/>
              <a:t>, </a:t>
            </a:r>
            <a:r>
              <a:rPr lang="it-IT" baseline="0" dirty="0" err="1"/>
              <a:t>quizes</a:t>
            </a:r>
            <a:r>
              <a:rPr lang="it-IT" baseline="0" dirty="0"/>
              <a:t> and </a:t>
            </a:r>
            <a:r>
              <a:rPr lang="it-IT" baseline="0" dirty="0" err="1"/>
              <a:t>excercises</a:t>
            </a:r>
            <a:r>
              <a:rPr lang="it-IT" baseline="0" dirty="0"/>
              <a:t>. Some </a:t>
            </a:r>
            <a:r>
              <a:rPr lang="it-IT" baseline="0" dirty="0" err="1"/>
              <a:t>excercises</a:t>
            </a:r>
            <a:r>
              <a:rPr lang="it-IT" baseline="0" dirty="0"/>
              <a:t> </a:t>
            </a:r>
            <a:r>
              <a:rPr lang="it-IT" baseline="0" dirty="0" err="1"/>
              <a:t>could</a:t>
            </a:r>
            <a:r>
              <a:rPr lang="it-IT" baseline="0" dirty="0"/>
              <a:t> </a:t>
            </a:r>
            <a:r>
              <a:rPr lang="it-IT" baseline="0" dirty="0" err="1"/>
              <a:t>require</a:t>
            </a:r>
            <a:r>
              <a:rPr lang="it-IT" baseline="0" dirty="0"/>
              <a:t> </a:t>
            </a:r>
            <a:r>
              <a:rPr lang="it-IT" baseline="0" dirty="0" err="1"/>
              <a:t>higher</a:t>
            </a:r>
            <a:r>
              <a:rPr lang="it-IT" baseline="0" dirty="0"/>
              <a:t> </a:t>
            </a:r>
            <a:r>
              <a:rPr lang="it-IT" baseline="0" dirty="0" err="1"/>
              <a:t>levels</a:t>
            </a:r>
            <a:r>
              <a:rPr lang="it-IT" baseline="0" dirty="0"/>
              <a:t> of </a:t>
            </a:r>
            <a:r>
              <a:rPr lang="it-IT" baseline="0" dirty="0" err="1"/>
              <a:t>learning</a:t>
            </a:r>
            <a:endParaRPr lang="it-IT" dirty="0"/>
          </a:p>
        </p:txBody>
      </p:sp>
      <p:sp>
        <p:nvSpPr>
          <p:cNvPr id="4" name="Segnaposto numero diapositiva 3"/>
          <p:cNvSpPr>
            <a:spLocks noGrp="1"/>
          </p:cNvSpPr>
          <p:nvPr>
            <p:ph type="sldNum" sz="quarter" idx="10"/>
          </p:nvPr>
        </p:nvSpPr>
        <p:spPr/>
        <p:txBody>
          <a:bodyPr/>
          <a:lstStyle/>
          <a:p>
            <a:fld id="{A984D1AD-3902-45D7-8B3E-3C34C4233843}" type="slidenum">
              <a:rPr lang="en-US" smtClean="0"/>
              <a:pPr/>
              <a:t>7</a:t>
            </a:fld>
            <a:endParaRPr lang="en-US"/>
          </a:p>
        </p:txBody>
      </p:sp>
    </p:spTree>
    <p:extLst>
      <p:ext uri="{BB962C8B-B14F-4D97-AF65-F5344CB8AC3E}">
        <p14:creationId xmlns:p14="http://schemas.microsoft.com/office/powerpoint/2010/main" val="4740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study the effectiveness of the flipped classroom, a study was conducted in</a:t>
            </a:r>
            <a:r>
              <a:rPr lang="en-US" baseline="0" dirty="0"/>
              <a:t> collaboration between UF and UNITO to assess the performance and preferences when comparing face to face conventional learning and the flipped classroom modes of instruction.</a:t>
            </a:r>
          </a:p>
          <a:p>
            <a:endParaRPr lang="en-US" baseline="0" dirty="0"/>
          </a:p>
          <a:p>
            <a:r>
              <a:rPr lang="en-US" baseline="0" dirty="0"/>
              <a:t>This also created the opportunity for the faculty to learn about online learning delivery and current pedagogical techniques.</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8</a:t>
            </a:fld>
            <a:endParaRPr lang="en-US"/>
          </a:p>
        </p:txBody>
      </p:sp>
    </p:spTree>
    <p:extLst>
      <p:ext uri="{BB962C8B-B14F-4D97-AF65-F5344CB8AC3E}">
        <p14:creationId xmlns:p14="http://schemas.microsoft.com/office/powerpoint/2010/main" val="139759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trial was conducted following</a:t>
            </a:r>
            <a:r>
              <a:rPr lang="en-US" baseline="0" dirty="0"/>
              <a:t> the steps in this diagram.</a:t>
            </a:r>
          </a:p>
          <a:p>
            <a:endParaRPr lang="en-US" baseline="0" dirty="0"/>
          </a:p>
          <a:p>
            <a:r>
              <a:rPr lang="en-US" baseline="0" dirty="0"/>
              <a:t>As a first step, two contiguous modules in the course were selected for this study. Then, materials were developed for both modes of instruction. Materials for both modules were developed for conventional and flipped delivery.</a:t>
            </a:r>
          </a:p>
          <a:p>
            <a:endParaRPr lang="en-US" baseline="0" dirty="0"/>
          </a:p>
          <a:p>
            <a:r>
              <a:rPr lang="en-US" baseline="0" dirty="0"/>
              <a:t>Then, the group of students registered in the course was randomly divided into two groups A and B.</a:t>
            </a:r>
          </a:p>
          <a:p>
            <a:endParaRPr lang="en-US" baseline="0" dirty="0"/>
          </a:p>
          <a:p>
            <a:r>
              <a:rPr lang="en-US" baseline="0" dirty="0"/>
              <a:t>Delivery of the first module was then done for Group A in a flipped classroom mode, while students in group B were subjected to the conventional face to face delivery.</a:t>
            </a:r>
          </a:p>
          <a:p>
            <a:endParaRPr lang="en-US" baseline="0" dirty="0"/>
          </a:p>
          <a:p>
            <a:r>
              <a:rPr lang="en-US" baseline="0" dirty="0"/>
              <a:t>Then, for module two, the two groups A and B were inverted.  Thus, group A took module two as face to face and group B took module two as conventional face to face.</a:t>
            </a:r>
          </a:p>
          <a:p>
            <a:endParaRPr lang="en-US" baseline="0" dirty="0"/>
          </a:p>
          <a:p>
            <a:r>
              <a:rPr lang="en-US" baseline="0" dirty="0"/>
              <a:t>After completing the modules students were asked to take a preference survey.</a:t>
            </a:r>
          </a:p>
          <a:p>
            <a:endParaRPr lang="en-US" baseline="0" dirty="0"/>
          </a:p>
          <a:p>
            <a:r>
              <a:rPr lang="en-US" baseline="0" dirty="0"/>
              <a:t>The survey was followed by a test.  All students took the same test at the same time.</a:t>
            </a:r>
          </a:p>
          <a:p>
            <a:endParaRPr lang="en-US" baseline="0" dirty="0"/>
          </a:p>
          <a:p>
            <a:r>
              <a:rPr lang="en-US" baseline="0" dirty="0"/>
              <a:t>Finally, the results were analyzed</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9</a:t>
            </a:fld>
            <a:endParaRPr lang="en-US"/>
          </a:p>
        </p:txBody>
      </p:sp>
    </p:spTree>
    <p:extLst>
      <p:ext uri="{BB962C8B-B14F-4D97-AF65-F5344CB8AC3E}">
        <p14:creationId xmlns:p14="http://schemas.microsoft.com/office/powerpoint/2010/main" val="392750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underline that the design,</a:t>
            </a:r>
            <a:r>
              <a:rPr lang="en-US" baseline="0" dirty="0"/>
              <a:t> assessment and academic alignment depends on a clear articulation of what the student is to learn in terms of the student behavior.</a:t>
            </a:r>
          </a:p>
          <a:p>
            <a:endParaRPr lang="en-US" baseline="0" dirty="0"/>
          </a:p>
          <a:p>
            <a:r>
              <a:rPr lang="en-US" baseline="0" dirty="0"/>
              <a:t>This is done through formal statement of learning objectives.  A learning objective defines the behavior, what the level of performance is and the context in which this behavior occurs.</a:t>
            </a:r>
          </a:p>
          <a:p>
            <a:endParaRPr lang="en-US" baseline="0" dirty="0"/>
          </a:p>
          <a:p>
            <a:r>
              <a:rPr lang="en-US" baseline="0" dirty="0"/>
              <a:t>The assessment and learning materials are developed only after a clear articulation of the learning objectives is complete.</a:t>
            </a:r>
          </a:p>
          <a:p>
            <a:endParaRPr lang="en-US" baseline="0" dirty="0"/>
          </a:p>
          <a:p>
            <a:r>
              <a:rPr lang="en-US" baseline="0" dirty="0"/>
              <a:t>This slide shows the ontology of a learning objective, including those activities that will carried out individually by the student and those that will require interaction with other students.</a:t>
            </a:r>
          </a:p>
          <a:p>
            <a:endParaRPr lang="en-US" baseline="0" dirty="0"/>
          </a:p>
          <a:p>
            <a:r>
              <a:rPr lang="en-US" baseline="0" dirty="0"/>
              <a:t>It is important to note that the design process includes in strict order: 1) define learning objectives, 2) define assessment items, 3) define learning content.</a:t>
            </a:r>
            <a:endParaRPr lang="en-US" dirty="0"/>
          </a:p>
        </p:txBody>
      </p:sp>
      <p:sp>
        <p:nvSpPr>
          <p:cNvPr id="4" name="Slide Number Placeholder 3"/>
          <p:cNvSpPr>
            <a:spLocks noGrp="1"/>
          </p:cNvSpPr>
          <p:nvPr>
            <p:ph type="sldNum" sz="quarter" idx="10"/>
          </p:nvPr>
        </p:nvSpPr>
        <p:spPr/>
        <p:txBody>
          <a:bodyPr/>
          <a:lstStyle/>
          <a:p>
            <a:fld id="{A984D1AD-3902-45D7-8B3E-3C34C4233843}" type="slidenum">
              <a:rPr lang="en-US" smtClean="0"/>
              <a:pPr/>
              <a:t>10</a:t>
            </a:fld>
            <a:endParaRPr lang="en-US"/>
          </a:p>
        </p:txBody>
      </p:sp>
    </p:spTree>
    <p:extLst>
      <p:ext uri="{BB962C8B-B14F-4D97-AF65-F5344CB8AC3E}">
        <p14:creationId xmlns:p14="http://schemas.microsoft.com/office/powerpoint/2010/main" val="245919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06582" y="2136070"/>
            <a:ext cx="7772400" cy="699626"/>
          </a:xfrm>
          <a:prstGeom prst="rect">
            <a:avLst/>
          </a:prstGeom>
        </p:spPr>
        <p:txBody>
          <a:bodyPr anchor="t">
            <a:normAutofit/>
          </a:bodyPr>
          <a:lstStyle>
            <a:lvl1pPr algn="ctr">
              <a:defRPr sz="4000">
                <a:solidFill>
                  <a:srgbClr val="2C8FCE"/>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xmlns=""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6376695" y="602951"/>
            <a:ext cx="2525406" cy="720462"/>
          </a:xfrm>
          <a:prstGeom prst="rect">
            <a:avLst/>
          </a:prstGeom>
          <a:noFill/>
        </p:spPr>
      </p:pic>
      <p:grpSp>
        <p:nvGrpSpPr>
          <p:cNvPr id="10" name="Gruppo 9">
            <a:extLst>
              <a:ext uri="{FF2B5EF4-FFF2-40B4-BE49-F238E27FC236}">
                <a16:creationId xmlns:a16="http://schemas.microsoft.com/office/drawing/2014/main" xmlns="" id="{02C40B21-B539-4F12-961A-C154654FD5BB}"/>
              </a:ext>
            </a:extLst>
          </p:cNvPr>
          <p:cNvGrpSpPr/>
          <p:nvPr userDrawn="1"/>
        </p:nvGrpSpPr>
        <p:grpSpPr>
          <a:xfrm>
            <a:off x="0" y="6236599"/>
            <a:ext cx="9143999" cy="635256"/>
            <a:chOff x="0" y="5126182"/>
            <a:chExt cx="12192000" cy="670976"/>
          </a:xfrm>
        </p:grpSpPr>
        <p:sp>
          <p:nvSpPr>
            <p:cNvPr id="11" name="Rettangolo 10">
              <a:extLst>
                <a:ext uri="{FF2B5EF4-FFF2-40B4-BE49-F238E27FC236}">
                  <a16:creationId xmlns:a16="http://schemas.microsoft.com/office/drawing/2014/main" xmlns=""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2" name="Immagine 11">
              <a:extLst>
                <a:ext uri="{FF2B5EF4-FFF2-40B4-BE49-F238E27FC236}">
                  <a16:creationId xmlns:a16="http://schemas.microsoft.com/office/drawing/2014/main" xmlns=""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xmlns=""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xmlns=""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xmlns=""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241899" y="139392"/>
            <a:ext cx="1818825"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rgbClr val="2B8ECE"/>
                </a:solidFill>
              </a:defRPr>
            </a:lvl1pPr>
          </a:lstStyle>
          <a:p>
            <a:r>
              <a:rPr lang="en-US" dirty="0"/>
              <a:t>Click to edit Master title style</a:t>
            </a:r>
          </a:p>
        </p:txBody>
      </p:sp>
      <p:sp>
        <p:nvSpPr>
          <p:cNvPr id="3" name="Content Placeholder 2"/>
          <p:cNvSpPr>
            <a:spLocks noGrp="1"/>
          </p:cNvSpPr>
          <p:nvPr>
            <p:ph idx="1"/>
          </p:nvPr>
        </p:nvSpPr>
        <p:spPr>
          <a:xfrm>
            <a:off x="628650" y="881150"/>
            <a:ext cx="78867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95793" y="6614616"/>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628650" y="702148"/>
            <a:ext cx="7886700" cy="0"/>
          </a:xfrm>
          <a:prstGeom prst="line">
            <a:avLst/>
          </a:prstGeom>
          <a:ln w="28575">
            <a:solidFill>
              <a:srgbClr val="2A8ECE"/>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xmlns="" id="{21D46DD2-AB32-4FC0-B24C-6DE6102BB473}"/>
              </a:ext>
            </a:extLst>
          </p:cNvPr>
          <p:cNvGrpSpPr/>
          <p:nvPr userDrawn="1"/>
        </p:nvGrpSpPr>
        <p:grpSpPr>
          <a:xfrm>
            <a:off x="-1" y="6318703"/>
            <a:ext cx="8728365" cy="540960"/>
            <a:chOff x="0" y="5126182"/>
            <a:chExt cx="11819413" cy="670976"/>
          </a:xfrm>
        </p:grpSpPr>
        <p:sp>
          <p:nvSpPr>
            <p:cNvPr id="9" name="Rettangolo 8">
              <a:extLst>
                <a:ext uri="{FF2B5EF4-FFF2-40B4-BE49-F238E27FC236}">
                  <a16:creationId xmlns:a16="http://schemas.microsoft.com/office/drawing/2014/main" xmlns=""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0" name="Immagine 9">
              <a:extLst>
                <a:ext uri="{FF2B5EF4-FFF2-40B4-BE49-F238E27FC236}">
                  <a16:creationId xmlns:a16="http://schemas.microsoft.com/office/drawing/2014/main" xmlns=""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xmlns=""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xmlns=""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normAutofit/>
          </a:bodyPr>
          <a:lstStyle>
            <a:lvl1pPr>
              <a:defRPr sz="4000">
                <a:solidFill>
                  <a:srgbClr val="2A8ECE"/>
                </a:solidFill>
              </a:defRPr>
            </a:lvl1pPr>
          </a:lstStyle>
          <a:p>
            <a:r>
              <a:rPr lang="en-US" dirty="0"/>
              <a:t>Click to edit Master title style</a:t>
            </a:r>
          </a:p>
        </p:txBody>
      </p:sp>
      <p:sp>
        <p:nvSpPr>
          <p:cNvPr id="4" name="Date Placeholder 3"/>
          <p:cNvSpPr>
            <a:spLocks noGrp="1"/>
          </p:cNvSpPr>
          <p:nvPr>
            <p:ph type="dt" sz="half" idx="10"/>
          </p:nvPr>
        </p:nvSpPr>
        <p:spPr>
          <a:xfrm>
            <a:off x="0" y="6483649"/>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a16="http://schemas.microsoft.com/office/drawing/2014/main" xmlns="" id="{6CA81CF2-B7CD-4ED7-9B9F-3BCC1910A869}"/>
              </a:ext>
            </a:extLst>
          </p:cNvPr>
          <p:cNvGrpSpPr/>
          <p:nvPr userDrawn="1"/>
        </p:nvGrpSpPr>
        <p:grpSpPr>
          <a:xfrm>
            <a:off x="-1" y="6318703"/>
            <a:ext cx="8728365" cy="540960"/>
            <a:chOff x="0" y="5126182"/>
            <a:chExt cx="11819413" cy="670976"/>
          </a:xfrm>
        </p:grpSpPr>
        <p:sp>
          <p:nvSpPr>
            <p:cNvPr id="18" name="Rettangolo 17">
              <a:extLst>
                <a:ext uri="{FF2B5EF4-FFF2-40B4-BE49-F238E27FC236}">
                  <a16:creationId xmlns:a16="http://schemas.microsoft.com/office/drawing/2014/main" xmlns=""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9" name="Immagine 18">
              <a:extLst>
                <a:ext uri="{FF2B5EF4-FFF2-40B4-BE49-F238E27FC236}">
                  <a16:creationId xmlns:a16="http://schemas.microsoft.com/office/drawing/2014/main" xmlns=""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xmlns=""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xmlns=""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a16="http://schemas.microsoft.com/office/drawing/2014/main" xmlns="" id="{7D6CA9C0-C26E-4AA0-9CFE-E3E66B516B81}"/>
              </a:ext>
            </a:extLst>
          </p:cNvPr>
          <p:cNvGrpSpPr/>
          <p:nvPr userDrawn="1"/>
        </p:nvGrpSpPr>
        <p:grpSpPr>
          <a:xfrm>
            <a:off x="-1" y="6318703"/>
            <a:ext cx="8728365" cy="540960"/>
            <a:chOff x="0" y="5126182"/>
            <a:chExt cx="11819413" cy="670976"/>
          </a:xfrm>
        </p:grpSpPr>
        <p:sp>
          <p:nvSpPr>
            <p:cNvPr id="15" name="Rettangolo 14">
              <a:extLst>
                <a:ext uri="{FF2B5EF4-FFF2-40B4-BE49-F238E27FC236}">
                  <a16:creationId xmlns:a16="http://schemas.microsoft.com/office/drawing/2014/main" xmlns=""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6" name="Immagine 15">
              <a:extLst>
                <a:ext uri="{FF2B5EF4-FFF2-40B4-BE49-F238E27FC236}">
                  <a16:creationId xmlns:a16="http://schemas.microsoft.com/office/drawing/2014/main" xmlns=""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xmlns=""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xmlns=""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6995B-91C0-4DA2-A66B-60735C883C79}" type="slidenum">
              <a:rPr lang="en-US" smtClean="0"/>
              <a:pPr/>
              <a:t>‹N›</a:t>
            </a:fld>
            <a:endParaRPr lang="en-US"/>
          </a:p>
        </p:txBody>
      </p:sp>
      <p:sp>
        <p:nvSpPr>
          <p:cNvPr id="8" name="Content Placeholder 7"/>
          <p:cNvSpPr>
            <a:spLocks noGrp="1"/>
          </p:cNvSpPr>
          <p:nvPr>
            <p:ph sz="quarter" idx="13"/>
          </p:nvPr>
        </p:nvSpPr>
        <p:spPr>
          <a:xfrm>
            <a:off x="914400" y="1375814"/>
            <a:ext cx="3566160" cy="35935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81728" y="1375801"/>
            <a:ext cx="3566160" cy="3595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xmlns="" id="{A3227FA5-2145-40E9-BCF3-7D4C2C0F2ADF}"/>
              </a:ext>
            </a:extLst>
          </p:cNvPr>
          <p:cNvSpPr txBox="1">
            <a:spLocks/>
          </p:cNvSpPr>
          <p:nvPr userDrawn="1"/>
        </p:nvSpPr>
        <p:spPr>
          <a:xfrm>
            <a:off x="628650" y="248749"/>
            <a:ext cx="7886700" cy="540960"/>
          </a:xfrm>
          <a:prstGeom prst="rect">
            <a:avLst/>
          </a:prstGeom>
        </p:spPr>
        <p:txBody>
          <a:bodyPr/>
          <a:lstStyle>
            <a:lvl1pPr algn="l" defTabSz="914400" rtl="0" eaLnBrk="1" latinLnBrk="0" hangingPunct="1">
              <a:lnSpc>
                <a:spcPct val="90000"/>
              </a:lnSpc>
              <a:spcBef>
                <a:spcPct val="0"/>
              </a:spcBef>
              <a:buNone/>
              <a:defRPr sz="2800" kern="1200">
                <a:solidFill>
                  <a:srgbClr val="2B8ECE"/>
                </a:solidFill>
                <a:latin typeface="Arial" panose="020B0604020202020204" pitchFamily="34" charset="0"/>
                <a:ea typeface="+mj-ea"/>
                <a:cs typeface="Arial" panose="020B0604020202020204" pitchFamily="34" charset="0"/>
              </a:defRPr>
            </a:lvl1pPr>
          </a:lstStyle>
          <a:p>
            <a:endParaRPr lang="en-US" dirty="0"/>
          </a:p>
        </p:txBody>
      </p:sp>
      <p:cxnSp>
        <p:nvCxnSpPr>
          <p:cNvPr id="12" name="Ευθεία γραμμή σύνδεσης 6">
            <a:extLst>
              <a:ext uri="{FF2B5EF4-FFF2-40B4-BE49-F238E27FC236}">
                <a16:creationId xmlns:a16="http://schemas.microsoft.com/office/drawing/2014/main" xmlns="" id="{9C8C3593-CB9B-46F3-A3FF-589E82817FCD}"/>
              </a:ext>
            </a:extLst>
          </p:cNvPr>
          <p:cNvCxnSpPr/>
          <p:nvPr userDrawn="1"/>
        </p:nvCxnSpPr>
        <p:spPr>
          <a:xfrm>
            <a:off x="628650" y="702148"/>
            <a:ext cx="7886700" cy="0"/>
          </a:xfrm>
          <a:prstGeom prst="line">
            <a:avLst/>
          </a:prstGeom>
          <a:ln w="28575">
            <a:solidFill>
              <a:srgbClr val="2A8E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61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776E2B-6683-4CE2-9DE0-1C6D4DA38B32}" type="datetimeFigureOut">
              <a:rPr lang="en-US" smtClean="0"/>
              <a:pPr/>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6995B-91C0-4DA2-A66B-60735C883C79}" type="slidenum">
              <a:rPr lang="en-US" smtClean="0"/>
              <a:pPr/>
              <a:t>‹N›</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372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1.jpe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tiff"/><Relationship Id="rId17" Type="http://schemas.openxmlformats.org/officeDocument/2006/relationships/image" Target="../media/image32.jpeg"/><Relationship Id="rId25" Type="http://schemas.openxmlformats.org/officeDocument/2006/relationships/image" Target="../media/image40.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jpeg"/><Relationship Id="rId29"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jpeg"/><Relationship Id="rId31" Type="http://schemas.openxmlformats.org/officeDocument/2006/relationships/image" Target="../media/image46.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 Id="rId30"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1648" y="1848751"/>
            <a:ext cx="8680704" cy="1268522"/>
          </a:xfrm>
        </p:spPr>
        <p:txBody>
          <a:bodyPr anchor="ctr" anchorCtr="0">
            <a:noAutofit/>
          </a:bodyPr>
          <a:lstStyle/>
          <a:p>
            <a:r>
              <a:rPr lang="en-GB" sz="4400" b="1" dirty="0"/>
              <a:t>WP3 - </a:t>
            </a:r>
            <a:r>
              <a:rPr lang="en-US" sz="4400" b="1" dirty="0"/>
              <a:t>New tools and training design (UNITO)</a:t>
            </a:r>
            <a:endParaRPr lang="en-US" sz="4400" dirty="0">
              <a:solidFill>
                <a:srgbClr val="2B8FCE"/>
              </a:solidFill>
            </a:endParaRPr>
          </a:p>
        </p:txBody>
      </p:sp>
      <p:sp>
        <p:nvSpPr>
          <p:cNvPr id="4" name="Υπότιτλος 3"/>
          <p:cNvSpPr>
            <a:spLocks noGrp="1"/>
          </p:cNvSpPr>
          <p:nvPr>
            <p:ph type="subTitle" idx="1"/>
          </p:nvPr>
        </p:nvSpPr>
        <p:spPr>
          <a:xfrm>
            <a:off x="1143000" y="3429000"/>
            <a:ext cx="6858000" cy="966378"/>
          </a:xfrm>
        </p:spPr>
        <p:txBody>
          <a:bodyPr>
            <a:normAutofit/>
          </a:bodyPr>
          <a:lstStyle/>
          <a:p>
            <a:r>
              <a:rPr lang="en-US" dirty="0"/>
              <a:t>UNITO</a:t>
            </a:r>
          </a:p>
          <a:p>
            <a:r>
              <a:rPr lang="en-US" dirty="0" err="1"/>
              <a:t>Remigio</a:t>
            </a:r>
            <a:r>
              <a:rPr lang="en-US" dirty="0"/>
              <a:t> </a:t>
            </a:r>
            <a:r>
              <a:rPr lang="en-US" dirty="0" err="1"/>
              <a:t>Berruto</a:t>
            </a:r>
            <a:r>
              <a:rPr lang="en-US" dirty="0"/>
              <a:t>, Patrizia </a:t>
            </a:r>
            <a:r>
              <a:rPr lang="en-US" dirty="0" err="1"/>
              <a:t>Busato</a:t>
            </a:r>
            <a:endParaRPr lang="en-US" dirty="0"/>
          </a:p>
          <a:p>
            <a:endParaRPr lang="en-US" dirty="0"/>
          </a:p>
        </p:txBody>
      </p:sp>
      <p:sp>
        <p:nvSpPr>
          <p:cNvPr id="6" name="Υπότιτλος 2"/>
          <p:cNvSpPr txBox="1">
            <a:spLocks/>
          </p:cNvSpPr>
          <p:nvPr/>
        </p:nvSpPr>
        <p:spPr>
          <a:xfrm>
            <a:off x="1143000" y="3397844"/>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1143000" y="4758642"/>
            <a:ext cx="6858000" cy="1274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4</a:t>
            </a:r>
            <a:r>
              <a:rPr lang="en-US" sz="1800" b="1" baseline="30000" dirty="0"/>
              <a:t>th</a:t>
            </a:r>
            <a:r>
              <a:rPr lang="en-US" sz="1800" b="1" dirty="0"/>
              <a:t> Partner meeting - virtual</a:t>
            </a:r>
          </a:p>
          <a:p>
            <a:r>
              <a:rPr lang="en-US" sz="1800" dirty="0"/>
              <a:t>17/03/2021</a:t>
            </a:r>
          </a:p>
          <a:p>
            <a:r>
              <a:rPr lang="en-US" sz="1800" dirty="0"/>
              <a:t> </a:t>
            </a:r>
          </a:p>
        </p:txBody>
      </p:sp>
    </p:spTree>
    <p:extLst>
      <p:ext uri="{BB962C8B-B14F-4D97-AF65-F5344CB8AC3E}">
        <p14:creationId xmlns:p14="http://schemas.microsoft.com/office/powerpoint/2010/main" val="420093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66" y="240647"/>
            <a:ext cx="7315200" cy="1154097"/>
          </a:xfrm>
        </p:spPr>
        <p:txBody>
          <a:bodyPr/>
          <a:lstStyle/>
          <a:p>
            <a:r>
              <a:rPr lang="en-US" dirty="0"/>
              <a:t>Learning object ontology and activity design</a:t>
            </a:r>
          </a:p>
        </p:txBody>
      </p:sp>
      <p:sp>
        <p:nvSpPr>
          <p:cNvPr id="3" name="CasellaDiTesto 2"/>
          <p:cNvSpPr txBox="1"/>
          <p:nvPr/>
        </p:nvSpPr>
        <p:spPr>
          <a:xfrm>
            <a:off x="524566" y="1188278"/>
            <a:ext cx="6077226" cy="830997"/>
          </a:xfrm>
          <a:prstGeom prst="rect">
            <a:avLst/>
          </a:prstGeom>
          <a:noFill/>
        </p:spPr>
        <p:txBody>
          <a:bodyPr wrap="square" rtlCol="0">
            <a:spAutoFit/>
          </a:bodyPr>
          <a:lstStyle/>
          <a:p>
            <a:pPr marL="285750" indent="-285750">
              <a:buFont typeface="Wingdings" panose="05000000000000000000" pitchFamily="2" charset="2"/>
              <a:buChar char="§"/>
            </a:pPr>
            <a:r>
              <a:rPr lang="it-IT" sz="2400" dirty="0" err="1"/>
              <a:t>Define</a:t>
            </a:r>
            <a:r>
              <a:rPr lang="it-IT" sz="2400" dirty="0"/>
              <a:t> learning </a:t>
            </a:r>
            <a:r>
              <a:rPr lang="it-IT" sz="2400" dirty="0" err="1"/>
              <a:t>objectives</a:t>
            </a:r>
            <a:r>
              <a:rPr lang="it-IT" sz="2400" dirty="0"/>
              <a:t> and </a:t>
            </a:r>
            <a:r>
              <a:rPr lang="it-IT" sz="2400" dirty="0" err="1"/>
              <a:t>how</a:t>
            </a:r>
            <a:r>
              <a:rPr lang="it-IT" sz="2400" dirty="0"/>
              <a:t> to measure </a:t>
            </a:r>
            <a:r>
              <a:rPr lang="it-IT" sz="2400" dirty="0" err="1"/>
              <a:t>them</a:t>
            </a:r>
            <a:endParaRPr lang="it-IT" sz="2400" dirty="0"/>
          </a:p>
        </p:txBody>
      </p:sp>
      <p:sp>
        <p:nvSpPr>
          <p:cNvPr id="5" name="CasellaDiTesto 4">
            <a:extLst>
              <a:ext uri="{FF2B5EF4-FFF2-40B4-BE49-F238E27FC236}">
                <a16:creationId xmlns:a16="http://schemas.microsoft.com/office/drawing/2014/main" xmlns="" id="{EA5BFD58-FBE6-4E4C-935A-F9BCE307822D}"/>
              </a:ext>
            </a:extLst>
          </p:cNvPr>
          <p:cNvSpPr txBox="1"/>
          <p:nvPr/>
        </p:nvSpPr>
        <p:spPr>
          <a:xfrm>
            <a:off x="524566" y="2260368"/>
            <a:ext cx="6077226" cy="830997"/>
          </a:xfrm>
          <a:prstGeom prst="rect">
            <a:avLst/>
          </a:prstGeom>
          <a:noFill/>
        </p:spPr>
        <p:txBody>
          <a:bodyPr wrap="square" rtlCol="0">
            <a:spAutoFit/>
          </a:bodyPr>
          <a:lstStyle/>
          <a:p>
            <a:pPr marL="285750" indent="-285750">
              <a:buFont typeface="Wingdings" panose="05000000000000000000" pitchFamily="2" charset="2"/>
              <a:buChar char="§"/>
            </a:pPr>
            <a:r>
              <a:rPr lang="it-IT" sz="2400" dirty="0" err="1"/>
              <a:t>Define</a:t>
            </a:r>
            <a:r>
              <a:rPr lang="it-IT" sz="2400" dirty="0"/>
              <a:t> </a:t>
            </a:r>
            <a:r>
              <a:rPr lang="it-IT" sz="2400" dirty="0" err="1"/>
              <a:t>tests</a:t>
            </a:r>
            <a:r>
              <a:rPr lang="it-IT" sz="2400" dirty="0"/>
              <a:t> and </a:t>
            </a:r>
            <a:r>
              <a:rPr lang="it-IT" sz="2400" dirty="0" err="1"/>
              <a:t>assessments</a:t>
            </a:r>
            <a:r>
              <a:rPr lang="it-IT" sz="2400" dirty="0"/>
              <a:t> (</a:t>
            </a:r>
            <a:r>
              <a:rPr lang="it-IT" sz="2400" dirty="0" err="1"/>
              <a:t>how</a:t>
            </a:r>
            <a:r>
              <a:rPr lang="it-IT" sz="2400" dirty="0"/>
              <a:t> </a:t>
            </a:r>
            <a:r>
              <a:rPr lang="it-IT" sz="2400" dirty="0" err="1"/>
              <a:t>we</a:t>
            </a:r>
            <a:r>
              <a:rPr lang="it-IT" sz="2400" dirty="0"/>
              <a:t> </a:t>
            </a:r>
            <a:r>
              <a:rPr lang="it-IT" sz="2400" dirty="0" err="1"/>
              <a:t>verify</a:t>
            </a:r>
            <a:r>
              <a:rPr lang="it-IT" sz="2400" dirty="0"/>
              <a:t> the Learning </a:t>
            </a:r>
            <a:r>
              <a:rPr lang="it-IT" sz="2400" dirty="0" err="1"/>
              <a:t>Objectives</a:t>
            </a:r>
            <a:r>
              <a:rPr lang="it-IT" sz="2400" dirty="0"/>
              <a:t>)</a:t>
            </a:r>
          </a:p>
        </p:txBody>
      </p:sp>
      <p:sp>
        <p:nvSpPr>
          <p:cNvPr id="7" name="CasellaDiTesto 6">
            <a:extLst>
              <a:ext uri="{FF2B5EF4-FFF2-40B4-BE49-F238E27FC236}">
                <a16:creationId xmlns:a16="http://schemas.microsoft.com/office/drawing/2014/main" xmlns="" id="{928C96C7-75F4-4B7A-963D-53C04C360CFF}"/>
              </a:ext>
            </a:extLst>
          </p:cNvPr>
          <p:cNvSpPr txBox="1"/>
          <p:nvPr/>
        </p:nvSpPr>
        <p:spPr>
          <a:xfrm>
            <a:off x="524566" y="3332458"/>
            <a:ext cx="6077226" cy="830997"/>
          </a:xfrm>
          <a:prstGeom prst="rect">
            <a:avLst/>
          </a:prstGeom>
          <a:noFill/>
        </p:spPr>
        <p:txBody>
          <a:bodyPr wrap="square" rtlCol="0">
            <a:spAutoFit/>
          </a:bodyPr>
          <a:lstStyle/>
          <a:p>
            <a:pPr marL="285750" indent="-285750">
              <a:buFont typeface="Wingdings" panose="05000000000000000000" pitchFamily="2" charset="2"/>
              <a:buChar char="§"/>
            </a:pPr>
            <a:r>
              <a:rPr lang="it-IT" sz="2400" dirty="0" err="1"/>
              <a:t>Prepare</a:t>
            </a:r>
            <a:r>
              <a:rPr lang="it-IT" sz="2400" dirty="0"/>
              <a:t> online </a:t>
            </a:r>
            <a:r>
              <a:rPr lang="it-IT" sz="2400" dirty="0" err="1"/>
              <a:t>activities</a:t>
            </a:r>
            <a:r>
              <a:rPr lang="it-IT" sz="2400" dirty="0"/>
              <a:t> (</a:t>
            </a:r>
            <a:r>
              <a:rPr lang="it-IT" sz="2400" dirty="0" err="1"/>
              <a:t>lectures</a:t>
            </a:r>
            <a:r>
              <a:rPr lang="it-IT" sz="2400" dirty="0"/>
              <a:t>, </a:t>
            </a:r>
            <a:r>
              <a:rPr lang="it-IT" sz="2400" dirty="0" err="1"/>
              <a:t>quizzes</a:t>
            </a:r>
            <a:r>
              <a:rPr lang="it-IT" sz="2400" dirty="0"/>
              <a:t>, </a:t>
            </a:r>
            <a:r>
              <a:rPr lang="it-IT" sz="2400" dirty="0" err="1"/>
              <a:t>excercises</a:t>
            </a:r>
            <a:r>
              <a:rPr lang="it-IT" sz="2400" dirty="0"/>
              <a:t>)</a:t>
            </a:r>
          </a:p>
        </p:txBody>
      </p:sp>
      <p:sp>
        <p:nvSpPr>
          <p:cNvPr id="4" name="Rettangolo 3">
            <a:extLst>
              <a:ext uri="{FF2B5EF4-FFF2-40B4-BE49-F238E27FC236}">
                <a16:creationId xmlns:a16="http://schemas.microsoft.com/office/drawing/2014/main" xmlns="" id="{2A2F8F2D-86DE-402E-8323-17D1D81B6DDB}"/>
              </a:ext>
            </a:extLst>
          </p:cNvPr>
          <p:cNvSpPr/>
          <p:nvPr/>
        </p:nvSpPr>
        <p:spPr>
          <a:xfrm>
            <a:off x="524566" y="4404548"/>
            <a:ext cx="4572000" cy="1200329"/>
          </a:xfrm>
          <a:prstGeom prst="rect">
            <a:avLst/>
          </a:prstGeom>
        </p:spPr>
        <p:txBody>
          <a:bodyPr>
            <a:spAutoFit/>
          </a:bodyPr>
          <a:lstStyle/>
          <a:p>
            <a:pPr marL="285750" indent="-285750">
              <a:buFont typeface="Wingdings" panose="05000000000000000000" pitchFamily="2" charset="2"/>
              <a:buChar char="§"/>
            </a:pPr>
            <a:r>
              <a:rPr lang="it-IT" sz="2400" dirty="0" err="1"/>
              <a:t>Prepare</a:t>
            </a:r>
            <a:r>
              <a:rPr lang="it-IT" sz="2400" dirty="0"/>
              <a:t> in class </a:t>
            </a:r>
            <a:r>
              <a:rPr lang="it-IT" sz="2400" dirty="0" err="1"/>
              <a:t>activities</a:t>
            </a:r>
            <a:r>
              <a:rPr lang="it-IT" sz="2400" dirty="0"/>
              <a:t> (open </a:t>
            </a:r>
            <a:r>
              <a:rPr lang="it-IT" sz="2400" dirty="0" err="1"/>
              <a:t>ended</a:t>
            </a:r>
            <a:r>
              <a:rPr lang="it-IT" sz="2400" dirty="0"/>
              <a:t> </a:t>
            </a:r>
            <a:r>
              <a:rPr lang="it-IT" sz="2400" dirty="0" err="1"/>
              <a:t>problems</a:t>
            </a:r>
            <a:r>
              <a:rPr lang="it-IT" sz="2400" dirty="0"/>
              <a:t>, </a:t>
            </a:r>
            <a:r>
              <a:rPr lang="it-IT" sz="2400" dirty="0" err="1"/>
              <a:t>discussion</a:t>
            </a:r>
            <a:r>
              <a:rPr lang="it-IT" sz="2400" dirty="0"/>
              <a:t> </a:t>
            </a:r>
            <a:r>
              <a:rPr lang="it-IT" sz="2400" dirty="0" err="1"/>
              <a:t>hintsetc</a:t>
            </a:r>
            <a:r>
              <a:rPr lang="it-IT" sz="2400" dirty="0"/>
              <a:t>.)</a:t>
            </a:r>
          </a:p>
        </p:txBody>
      </p:sp>
    </p:spTree>
    <p:extLst>
      <p:ext uri="{BB962C8B-B14F-4D97-AF65-F5344CB8AC3E}">
        <p14:creationId xmlns:p14="http://schemas.microsoft.com/office/powerpoint/2010/main" val="25196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257800" y="1981200"/>
            <a:ext cx="3200400" cy="4114800"/>
          </a:xfrm>
          <a:prstGeom prst="rect">
            <a:avLst/>
          </a:prstGeom>
        </p:spPr>
        <p:txBody>
          <a:bodyPr/>
          <a:lstStyle/>
          <a:p>
            <a:endParaRPr lang="en-US"/>
          </a:p>
        </p:txBody>
      </p:sp>
      <p:pic>
        <p:nvPicPr>
          <p:cNvPr id="5" name="Picture 4"/>
          <p:cNvPicPr>
            <a:picLocks noChangeAspect="1"/>
          </p:cNvPicPr>
          <p:nvPr/>
        </p:nvPicPr>
        <p:blipFill>
          <a:blip r:embed="rId3"/>
          <a:stretch>
            <a:fillRect/>
          </a:stretch>
        </p:blipFill>
        <p:spPr>
          <a:xfrm>
            <a:off x="685800" y="2057400"/>
            <a:ext cx="7952041" cy="4654488"/>
          </a:xfrm>
          <a:prstGeom prst="rect">
            <a:avLst/>
          </a:prstGeom>
        </p:spPr>
      </p:pic>
      <p:sp>
        <p:nvSpPr>
          <p:cNvPr id="6" name="Title 1"/>
          <p:cNvSpPr txBox="1">
            <a:spLocks/>
          </p:cNvSpPr>
          <p:nvPr/>
        </p:nvSpPr>
        <p:spPr>
          <a:xfrm>
            <a:off x="685800" y="224129"/>
            <a:ext cx="7315200" cy="537871"/>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dirty="0">
                <a:solidFill>
                  <a:srgbClr val="2A8ECE"/>
                </a:solidFill>
                <a:latin typeface="Arial" panose="020B0604020202020204" pitchFamily="34" charset="0"/>
                <a:cs typeface="Arial" panose="020B0604020202020204" pitchFamily="34" charset="0"/>
              </a:rPr>
              <a:t>Development and deployment</a:t>
            </a:r>
          </a:p>
        </p:txBody>
      </p:sp>
    </p:spTree>
    <p:extLst>
      <p:ext uri="{BB962C8B-B14F-4D97-AF65-F5344CB8AC3E}">
        <p14:creationId xmlns:p14="http://schemas.microsoft.com/office/powerpoint/2010/main" val="249844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7182" y="266148"/>
            <a:ext cx="7315200" cy="1154097"/>
          </a:xfrm>
        </p:spPr>
        <p:txBody>
          <a:bodyPr>
            <a:normAutofit/>
          </a:bodyPr>
          <a:lstStyle/>
          <a:p>
            <a:r>
              <a:rPr lang="en-US" dirty="0">
                <a:solidFill>
                  <a:srgbClr val="00B0F0"/>
                </a:solidFill>
              </a:rPr>
              <a:t>Face to Face, in-class activity in the flipped classroom</a:t>
            </a:r>
          </a:p>
        </p:txBody>
      </p:sp>
      <p:sp>
        <p:nvSpPr>
          <p:cNvPr id="3" name="Content Placeholder 2"/>
          <p:cNvSpPr>
            <a:spLocks noGrp="1"/>
          </p:cNvSpPr>
          <p:nvPr>
            <p:ph sz="quarter" idx="13"/>
          </p:nvPr>
        </p:nvSpPr>
        <p:spPr/>
        <p:txBody>
          <a:bodyPr/>
          <a:lstStyle/>
          <a:p>
            <a:pPr algn="l"/>
            <a:r>
              <a:rPr lang="en-US" dirty="0"/>
              <a:t>Problems selected</a:t>
            </a:r>
          </a:p>
          <a:p>
            <a:pPr lvl="1" algn="l"/>
            <a:r>
              <a:rPr lang="en-US" dirty="0"/>
              <a:t>Open ended problem</a:t>
            </a:r>
          </a:p>
          <a:p>
            <a:pPr lvl="1" algn="l"/>
            <a:r>
              <a:rPr lang="en-US" dirty="0"/>
              <a:t>Closely aligned with the learning objective</a:t>
            </a:r>
          </a:p>
          <a:p>
            <a:pPr lvl="1" algn="l"/>
            <a:r>
              <a:rPr lang="en-US" dirty="0"/>
              <a:t>Engaging</a:t>
            </a:r>
          </a:p>
        </p:txBody>
      </p:sp>
      <p:sp>
        <p:nvSpPr>
          <p:cNvPr id="4" name="Content Placeholder 3"/>
          <p:cNvSpPr>
            <a:spLocks noGrp="1"/>
          </p:cNvSpPr>
          <p:nvPr>
            <p:ph sz="quarter" idx="14"/>
          </p:nvPr>
        </p:nvSpPr>
        <p:spPr/>
        <p:txBody>
          <a:bodyPr/>
          <a:lstStyle/>
          <a:p>
            <a:pPr algn="l"/>
            <a:r>
              <a:rPr lang="en-US" dirty="0"/>
              <a:t>Students </a:t>
            </a:r>
          </a:p>
          <a:p>
            <a:pPr lvl="1" algn="l"/>
            <a:r>
              <a:rPr lang="en-US" dirty="0"/>
              <a:t>Students worked in teams to devise a solution or design</a:t>
            </a:r>
          </a:p>
          <a:p>
            <a:pPr lvl="1" algn="l"/>
            <a:r>
              <a:rPr lang="en-US" dirty="0"/>
              <a:t>Instructor provided structure and general guidance</a:t>
            </a:r>
          </a:p>
        </p:txBody>
      </p:sp>
    </p:spTree>
    <p:extLst>
      <p:ext uri="{BB962C8B-B14F-4D97-AF65-F5344CB8AC3E}">
        <p14:creationId xmlns:p14="http://schemas.microsoft.com/office/powerpoint/2010/main" val="77546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79211"/>
            <a:ext cx="7315200" cy="1154097"/>
          </a:xfrm>
        </p:spPr>
        <p:txBody>
          <a:bodyPr/>
          <a:lstStyle/>
          <a:p>
            <a:r>
              <a:rPr lang="en-US"/>
              <a:t>Student Preference Means</a:t>
            </a:r>
            <a:endParaRPr lang="en-US" dirty="0"/>
          </a:p>
        </p:txBody>
      </p:sp>
      <p:sp>
        <p:nvSpPr>
          <p:cNvPr id="3" name="Content Placeholder 2"/>
          <p:cNvSpPr>
            <a:spLocks noGrp="1"/>
          </p:cNvSpPr>
          <p:nvPr>
            <p:ph sz="quarter" idx="13"/>
          </p:nvPr>
        </p:nvSpPr>
        <p:spPr>
          <a:xfrm>
            <a:off x="847600" y="4876800"/>
            <a:ext cx="3566160" cy="1072704"/>
          </a:xfrm>
        </p:spPr>
        <p:txBody>
          <a:bodyPr>
            <a:normAutofit fontScale="92500" lnSpcReduction="20000"/>
          </a:bodyPr>
          <a:lstStyle/>
          <a:p>
            <a:pPr algn="l"/>
            <a:r>
              <a:rPr lang="en-US" dirty="0"/>
              <a:t>Preference for Flipped Classroom</a:t>
            </a:r>
          </a:p>
          <a:p>
            <a:pPr algn="l"/>
            <a:r>
              <a:rPr lang="en-US" dirty="0"/>
              <a:t>Deeper understanding and less time invested</a:t>
            </a:r>
          </a:p>
        </p:txBody>
      </p:sp>
      <p:sp>
        <p:nvSpPr>
          <p:cNvPr id="4" name="Content Placeholder 3"/>
          <p:cNvSpPr>
            <a:spLocks noGrp="1"/>
          </p:cNvSpPr>
          <p:nvPr>
            <p:ph sz="quarter" idx="14"/>
          </p:nvPr>
        </p:nvSpPr>
        <p:spPr>
          <a:xfrm>
            <a:off x="4672840" y="4876800"/>
            <a:ext cx="3566160" cy="3595687"/>
          </a:xfrm>
        </p:spPr>
        <p:txBody>
          <a:bodyPr/>
          <a:lstStyle/>
          <a:p>
            <a:r>
              <a:rPr lang="en-US" dirty="0"/>
              <a:t>Convenience</a:t>
            </a:r>
          </a:p>
          <a:p>
            <a:r>
              <a:rPr lang="en-US" dirty="0"/>
              <a:t>Would like more</a:t>
            </a:r>
          </a:p>
        </p:txBody>
      </p:sp>
      <p:pic>
        <p:nvPicPr>
          <p:cNvPr id="5" name="Picture 4"/>
          <p:cNvPicPr>
            <a:picLocks noChangeAspect="1"/>
          </p:cNvPicPr>
          <p:nvPr/>
        </p:nvPicPr>
        <p:blipFill>
          <a:blip r:embed="rId3"/>
          <a:stretch>
            <a:fillRect/>
          </a:stretch>
        </p:blipFill>
        <p:spPr>
          <a:xfrm>
            <a:off x="847600" y="1524000"/>
            <a:ext cx="7391400" cy="2971417"/>
          </a:xfrm>
          <a:prstGeom prst="rect">
            <a:avLst/>
          </a:prstGeom>
        </p:spPr>
      </p:pic>
    </p:spTree>
    <p:extLst>
      <p:ext uri="{BB962C8B-B14F-4D97-AF65-F5344CB8AC3E}">
        <p14:creationId xmlns:p14="http://schemas.microsoft.com/office/powerpoint/2010/main" val="419842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304800"/>
            <a:ext cx="7315200" cy="1154097"/>
          </a:xfrm>
        </p:spPr>
        <p:txBody>
          <a:bodyPr/>
          <a:lstStyle/>
          <a:p>
            <a:r>
              <a:rPr lang="en-US" dirty="0"/>
              <a:t>Student Performance</a:t>
            </a:r>
          </a:p>
        </p:txBody>
      </p:sp>
      <p:sp>
        <p:nvSpPr>
          <p:cNvPr id="3" name="Content Placeholder 2"/>
          <p:cNvSpPr>
            <a:spLocks noGrp="1"/>
          </p:cNvSpPr>
          <p:nvPr>
            <p:ph sz="quarter" idx="13"/>
          </p:nvPr>
        </p:nvSpPr>
        <p:spPr>
          <a:xfrm>
            <a:off x="895928" y="4321512"/>
            <a:ext cx="3566160" cy="1219200"/>
          </a:xfrm>
        </p:spPr>
        <p:txBody>
          <a:bodyPr/>
          <a:lstStyle/>
          <a:p>
            <a:r>
              <a:rPr lang="en-US" dirty="0"/>
              <a:t>Flipped classroom scores significantly higher</a:t>
            </a:r>
          </a:p>
        </p:txBody>
      </p:sp>
      <p:sp>
        <p:nvSpPr>
          <p:cNvPr id="4" name="Content Placeholder 3"/>
          <p:cNvSpPr>
            <a:spLocks noGrp="1"/>
          </p:cNvSpPr>
          <p:nvPr>
            <p:ph sz="quarter" idx="14"/>
          </p:nvPr>
        </p:nvSpPr>
        <p:spPr>
          <a:xfrm>
            <a:off x="4663256" y="4321513"/>
            <a:ext cx="3566160" cy="990600"/>
          </a:xfrm>
        </p:spPr>
        <p:txBody>
          <a:bodyPr/>
          <a:lstStyle/>
          <a:p>
            <a:r>
              <a:rPr lang="en-US" dirty="0"/>
              <a:t>Flipped classroom dispersion of scores lower</a:t>
            </a:r>
          </a:p>
          <a:p>
            <a:endParaRPr lang="en-US" dirty="0"/>
          </a:p>
        </p:txBody>
      </p:sp>
      <p:pic>
        <p:nvPicPr>
          <p:cNvPr id="5" name="Picture 4"/>
          <p:cNvPicPr>
            <a:picLocks noChangeAspect="1"/>
          </p:cNvPicPr>
          <p:nvPr/>
        </p:nvPicPr>
        <p:blipFill>
          <a:blip r:embed="rId3"/>
          <a:stretch>
            <a:fillRect/>
          </a:stretch>
        </p:blipFill>
        <p:spPr>
          <a:xfrm>
            <a:off x="838200" y="2514600"/>
            <a:ext cx="7247775" cy="1372174"/>
          </a:xfrm>
          <a:prstGeom prst="rect">
            <a:avLst/>
          </a:prstGeom>
          <a:ln>
            <a:solidFill>
              <a:schemeClr val="tx1"/>
            </a:solidFill>
          </a:ln>
        </p:spPr>
      </p:pic>
    </p:spTree>
    <p:extLst>
      <p:ext uri="{BB962C8B-B14F-4D97-AF65-F5344CB8AC3E}">
        <p14:creationId xmlns:p14="http://schemas.microsoft.com/office/powerpoint/2010/main" val="175588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46273"/>
            <a:ext cx="7772400" cy="1154097"/>
          </a:xfrm>
        </p:spPr>
        <p:txBody>
          <a:bodyPr>
            <a:normAutofit/>
          </a:bodyPr>
          <a:lstStyle/>
          <a:p>
            <a:r>
              <a:rPr lang="en-US" dirty="0">
                <a:solidFill>
                  <a:srgbClr val="2A8ECE"/>
                </a:solidFill>
              </a:rPr>
              <a:t>Required instructor competency</a:t>
            </a:r>
            <a:br>
              <a:rPr lang="en-US" dirty="0">
                <a:solidFill>
                  <a:srgbClr val="2A8ECE"/>
                </a:solidFill>
              </a:rPr>
            </a:br>
            <a:endParaRPr lang="en-US" dirty="0">
              <a:solidFill>
                <a:srgbClr val="2A8ECE"/>
              </a:solidFill>
            </a:endParaRPr>
          </a:p>
        </p:txBody>
      </p:sp>
      <p:sp>
        <p:nvSpPr>
          <p:cNvPr id="3" name="Content Placeholder 2"/>
          <p:cNvSpPr>
            <a:spLocks noGrp="1"/>
          </p:cNvSpPr>
          <p:nvPr>
            <p:ph sz="quarter" idx="13"/>
          </p:nvPr>
        </p:nvSpPr>
        <p:spPr>
          <a:xfrm>
            <a:off x="822960" y="1135268"/>
            <a:ext cx="3566160" cy="4343400"/>
          </a:xfrm>
        </p:spPr>
        <p:txBody>
          <a:bodyPr>
            <a:normAutofit fontScale="92500" lnSpcReduction="10000"/>
          </a:bodyPr>
          <a:lstStyle/>
          <a:p>
            <a:pPr algn="l"/>
            <a:r>
              <a:rPr lang="en-US" dirty="0"/>
              <a:t>Skills to develop online materials</a:t>
            </a:r>
          </a:p>
          <a:p>
            <a:pPr lvl="1" algn="l"/>
            <a:r>
              <a:rPr lang="en-US" dirty="0"/>
              <a:t>Instructional design logistics</a:t>
            </a:r>
          </a:p>
          <a:p>
            <a:pPr lvl="1" algn="l"/>
            <a:r>
              <a:rPr lang="en-US" dirty="0"/>
              <a:t>Learning objectives</a:t>
            </a:r>
          </a:p>
          <a:p>
            <a:pPr lvl="1" algn="l"/>
            <a:r>
              <a:rPr lang="en-US" dirty="0"/>
              <a:t>Assessment items</a:t>
            </a:r>
          </a:p>
          <a:p>
            <a:pPr lvl="1" algn="l"/>
            <a:r>
              <a:rPr lang="en-US" dirty="0"/>
              <a:t>Learning assets</a:t>
            </a:r>
          </a:p>
          <a:p>
            <a:pPr lvl="1" algn="l"/>
            <a:endParaRPr lang="en-US" dirty="0"/>
          </a:p>
          <a:p>
            <a:pPr algn="l"/>
            <a:r>
              <a:rPr lang="en-US" dirty="0"/>
              <a:t>Skills to develop and conduct collaborative learning</a:t>
            </a:r>
          </a:p>
          <a:p>
            <a:pPr lvl="1" algn="l"/>
            <a:r>
              <a:rPr lang="en-US" dirty="0"/>
              <a:t>Selection of material </a:t>
            </a:r>
            <a:r>
              <a:rPr lang="en-US" sz="1500" dirty="0"/>
              <a:t>(design problem, use case, policy, etc.)</a:t>
            </a:r>
          </a:p>
          <a:p>
            <a:pPr lvl="1" algn="l"/>
            <a:r>
              <a:rPr lang="en-US" dirty="0"/>
              <a:t>Group management strategies </a:t>
            </a:r>
            <a:r>
              <a:rPr lang="en-US" sz="1400" dirty="0"/>
              <a:t>(facilitate face to face and online activities)</a:t>
            </a:r>
            <a:endParaRPr lang="en-US" dirty="0"/>
          </a:p>
          <a:p>
            <a:pPr lvl="1" algn="l"/>
            <a:endParaRPr lang="en-US" dirty="0"/>
          </a:p>
        </p:txBody>
      </p:sp>
      <p:sp>
        <p:nvSpPr>
          <p:cNvPr id="4" name="Content Placeholder 3"/>
          <p:cNvSpPr>
            <a:spLocks noGrp="1"/>
          </p:cNvSpPr>
          <p:nvPr>
            <p:ph sz="quarter" idx="14"/>
          </p:nvPr>
        </p:nvSpPr>
        <p:spPr>
          <a:xfrm>
            <a:off x="4648200" y="1159816"/>
            <a:ext cx="3566160" cy="3595687"/>
          </a:xfrm>
        </p:spPr>
        <p:txBody>
          <a:bodyPr/>
          <a:lstStyle/>
          <a:p>
            <a:pPr algn="l"/>
            <a:r>
              <a:rPr lang="en-US" dirty="0"/>
              <a:t>Technical Skills</a:t>
            </a:r>
          </a:p>
          <a:p>
            <a:pPr lvl="1" algn="l"/>
            <a:r>
              <a:rPr lang="en-US" dirty="0"/>
              <a:t>Course management system</a:t>
            </a:r>
          </a:p>
          <a:p>
            <a:pPr lvl="1" algn="l"/>
            <a:r>
              <a:rPr lang="en-US" dirty="0"/>
              <a:t>Collaboration tools </a:t>
            </a:r>
          </a:p>
          <a:p>
            <a:pPr lvl="1" algn="l"/>
            <a:r>
              <a:rPr lang="en-US" dirty="0"/>
              <a:t>Technical tools used by the students </a:t>
            </a:r>
            <a:r>
              <a:rPr lang="en-US" sz="1400" dirty="0"/>
              <a:t>(simulation, GIS, web pages, etc.)</a:t>
            </a:r>
          </a:p>
        </p:txBody>
      </p:sp>
      <p:sp>
        <p:nvSpPr>
          <p:cNvPr id="5" name="Rettangolo 4">
            <a:extLst>
              <a:ext uri="{FF2B5EF4-FFF2-40B4-BE49-F238E27FC236}">
                <a16:creationId xmlns:a16="http://schemas.microsoft.com/office/drawing/2014/main" xmlns="" id="{6CBEA931-5837-40CD-92EF-5E9FA5AC03E3}"/>
              </a:ext>
            </a:extLst>
          </p:cNvPr>
          <p:cNvSpPr/>
          <p:nvPr/>
        </p:nvSpPr>
        <p:spPr>
          <a:xfrm>
            <a:off x="4911878" y="3641899"/>
            <a:ext cx="3269132" cy="2677656"/>
          </a:xfrm>
          <a:prstGeom prst="rect">
            <a:avLst/>
          </a:prstGeom>
        </p:spPr>
        <p:txBody>
          <a:bodyPr wrap="square">
            <a:spAutoFit/>
          </a:bodyPr>
          <a:lstStyle/>
          <a:p>
            <a:r>
              <a:rPr lang="en-US" sz="2400" dirty="0">
                <a:solidFill>
                  <a:srgbClr val="2A8ECE"/>
                </a:solidFill>
              </a:rPr>
              <a:t>(this competence has to be developed </a:t>
            </a:r>
          </a:p>
          <a:p>
            <a:r>
              <a:rPr lang="en-US" sz="2400" dirty="0">
                <a:solidFill>
                  <a:srgbClr val="2A8ECE"/>
                </a:solidFill>
              </a:rPr>
              <a:t>Through the project activities </a:t>
            </a:r>
            <a:r>
              <a:rPr lang="en-US" sz="2400" dirty="0" err="1">
                <a:solidFill>
                  <a:srgbClr val="2A8ECE"/>
                </a:solidFill>
              </a:rPr>
              <a:t>ans</a:t>
            </a:r>
            <a:r>
              <a:rPr lang="en-US" sz="2400" dirty="0">
                <a:solidFill>
                  <a:srgbClr val="2A8ECE"/>
                </a:solidFill>
              </a:rPr>
              <a:t> some of it delivered in </a:t>
            </a:r>
          </a:p>
          <a:p>
            <a:r>
              <a:rPr lang="en-US" sz="2400" dirty="0">
                <a:solidFill>
                  <a:srgbClr val="2A8ECE"/>
                </a:solidFill>
              </a:rPr>
              <a:t>train the trainer modules)</a:t>
            </a:r>
            <a:endParaRPr lang="it-IT" sz="2400" dirty="0"/>
          </a:p>
        </p:txBody>
      </p:sp>
    </p:spTree>
    <p:extLst>
      <p:ext uri="{BB962C8B-B14F-4D97-AF65-F5344CB8AC3E}">
        <p14:creationId xmlns:p14="http://schemas.microsoft.com/office/powerpoint/2010/main" val="25015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8435" y="267709"/>
            <a:ext cx="8525565" cy="1154097"/>
          </a:xfrm>
        </p:spPr>
        <p:txBody>
          <a:bodyPr>
            <a:normAutofit/>
          </a:bodyPr>
          <a:lstStyle/>
          <a:p>
            <a:r>
              <a:rPr lang="it-IT" dirty="0" err="1"/>
              <a:t>Agrifood</a:t>
            </a:r>
            <a:r>
              <a:rPr lang="it-IT" dirty="0"/>
              <a:t> </a:t>
            </a:r>
            <a:r>
              <a:rPr lang="it-IT" dirty="0" err="1"/>
              <a:t>LogisticTraditional</a:t>
            </a:r>
            <a:r>
              <a:rPr lang="it-IT" dirty="0"/>
              <a:t/>
            </a:r>
            <a:br>
              <a:rPr lang="it-IT" dirty="0"/>
            </a:br>
            <a:r>
              <a:rPr lang="it-IT" dirty="0"/>
              <a:t>A.A. 2015-2016</a:t>
            </a:r>
          </a:p>
        </p:txBody>
      </p:sp>
      <p:sp>
        <p:nvSpPr>
          <p:cNvPr id="7" name="Segnaposto contenuto 6"/>
          <p:cNvSpPr>
            <a:spLocks noGrp="1"/>
          </p:cNvSpPr>
          <p:nvPr>
            <p:ph idx="1"/>
          </p:nvPr>
        </p:nvSpPr>
        <p:spPr>
          <a:xfrm>
            <a:off x="533399" y="1600200"/>
            <a:ext cx="7315200" cy="5029200"/>
          </a:xfrm>
        </p:spPr>
        <p:txBody>
          <a:bodyPr>
            <a:normAutofit fontScale="92500" lnSpcReduction="10000"/>
          </a:bodyPr>
          <a:lstStyle/>
          <a:p>
            <a:r>
              <a:rPr lang="it-IT" dirty="0"/>
              <a:t>6 </a:t>
            </a:r>
            <a:r>
              <a:rPr lang="it-IT" dirty="0" err="1"/>
              <a:t>modules</a:t>
            </a:r>
            <a:r>
              <a:rPr lang="it-IT" dirty="0"/>
              <a:t> (2 Weeks </a:t>
            </a:r>
            <a:r>
              <a:rPr lang="it-IT" dirty="0" err="1"/>
              <a:t>each</a:t>
            </a:r>
            <a:r>
              <a:rPr lang="it-IT" dirty="0"/>
              <a:t>) – 84 hours of in-</a:t>
            </a:r>
            <a:r>
              <a:rPr lang="it-IT" dirty="0" err="1"/>
              <a:t>class</a:t>
            </a:r>
            <a:r>
              <a:rPr lang="it-IT" dirty="0"/>
              <a:t> </a:t>
            </a:r>
            <a:r>
              <a:rPr lang="it-IT" dirty="0" err="1"/>
              <a:t>lesson</a:t>
            </a:r>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In </a:t>
            </a:r>
            <a:r>
              <a:rPr lang="it-IT" dirty="0" err="1"/>
              <a:t>class</a:t>
            </a:r>
            <a:r>
              <a:rPr lang="it-IT" dirty="0"/>
              <a:t> </a:t>
            </a:r>
            <a:r>
              <a:rPr lang="it-IT" dirty="0" err="1"/>
              <a:t>activity</a:t>
            </a:r>
            <a:r>
              <a:rPr lang="it-IT" dirty="0"/>
              <a:t> 100% of </a:t>
            </a:r>
            <a:r>
              <a:rPr lang="it-IT" dirty="0" err="1"/>
              <a:t>lessons</a:t>
            </a:r>
            <a:endParaRPr lang="it-IT" dirty="0"/>
          </a:p>
          <a:p>
            <a:r>
              <a:rPr lang="it-IT" dirty="0"/>
              <a:t>Little </a:t>
            </a:r>
            <a:r>
              <a:rPr lang="it-IT" dirty="0" err="1"/>
              <a:t>interaction</a:t>
            </a:r>
            <a:r>
              <a:rPr lang="it-IT" dirty="0"/>
              <a:t> with </a:t>
            </a:r>
            <a:r>
              <a:rPr lang="it-IT" dirty="0" err="1"/>
              <a:t>students</a:t>
            </a:r>
            <a:r>
              <a:rPr lang="it-IT" dirty="0"/>
              <a:t> </a:t>
            </a:r>
            <a:r>
              <a:rPr lang="it-IT" dirty="0">
                <a:sym typeface="Wingdings" panose="05000000000000000000" pitchFamily="2" charset="2"/>
              </a:rPr>
              <a:t> </a:t>
            </a:r>
            <a:r>
              <a:rPr lang="it-IT" dirty="0" err="1">
                <a:sym typeface="Wingdings" panose="05000000000000000000" pitchFamily="2" charset="2"/>
              </a:rPr>
              <a:t>they</a:t>
            </a:r>
            <a:r>
              <a:rPr lang="it-IT" dirty="0">
                <a:sym typeface="Wingdings" panose="05000000000000000000" pitchFamily="2" charset="2"/>
              </a:rPr>
              <a:t> </a:t>
            </a:r>
            <a:r>
              <a:rPr lang="it-IT" dirty="0" err="1">
                <a:sym typeface="Wingdings" panose="05000000000000000000" pitchFamily="2" charset="2"/>
              </a:rPr>
              <a:t>don’t</a:t>
            </a:r>
            <a:r>
              <a:rPr lang="it-IT" dirty="0">
                <a:sym typeface="Wingdings" panose="05000000000000000000" pitchFamily="2" charset="2"/>
              </a:rPr>
              <a:t> </a:t>
            </a:r>
            <a:r>
              <a:rPr lang="it-IT" dirty="0" err="1">
                <a:sym typeface="Wingdings" panose="05000000000000000000" pitchFamily="2" charset="2"/>
              </a:rPr>
              <a:t>know</a:t>
            </a:r>
            <a:r>
              <a:rPr lang="it-IT" dirty="0">
                <a:sym typeface="Wingdings" panose="05000000000000000000" pitchFamily="2" charset="2"/>
              </a:rPr>
              <a:t> the </a:t>
            </a:r>
            <a:r>
              <a:rPr lang="it-IT" dirty="0" err="1">
                <a:sym typeface="Wingdings" panose="05000000000000000000" pitchFamily="2" charset="2"/>
              </a:rPr>
              <a:t>material</a:t>
            </a:r>
            <a:endParaRPr lang="it-IT" dirty="0"/>
          </a:p>
          <a:p>
            <a:pPr marL="45720" indent="0">
              <a:buNone/>
            </a:pPr>
            <a:endParaRPr lang="it-IT" dirty="0"/>
          </a:p>
        </p:txBody>
      </p:sp>
      <p:cxnSp>
        <p:nvCxnSpPr>
          <p:cNvPr id="12" name="Connettore 1 11"/>
          <p:cNvCxnSpPr/>
          <p:nvPr/>
        </p:nvCxnSpPr>
        <p:spPr>
          <a:xfrm>
            <a:off x="8663844" y="33909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079747" y="3352800"/>
            <a:ext cx="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468842" y="5179176"/>
            <a:ext cx="1244251" cy="338554"/>
          </a:xfrm>
          <a:prstGeom prst="rect">
            <a:avLst/>
          </a:prstGeom>
          <a:noFill/>
        </p:spPr>
        <p:txBody>
          <a:bodyPr wrap="none" rtlCol="0">
            <a:spAutoFit/>
          </a:bodyPr>
          <a:lstStyle/>
          <a:p>
            <a:r>
              <a:rPr lang="it-IT" sz="1600" dirty="0"/>
              <a:t>W1, </a:t>
            </a:r>
            <a:r>
              <a:rPr lang="it-IT" sz="1400" dirty="0" err="1"/>
              <a:t>Monday</a:t>
            </a:r>
            <a:endParaRPr lang="it-IT" sz="1400" dirty="0"/>
          </a:p>
        </p:txBody>
      </p:sp>
      <p:sp>
        <p:nvSpPr>
          <p:cNvPr id="15" name="CasellaDiTesto 14"/>
          <p:cNvSpPr txBox="1"/>
          <p:nvPr/>
        </p:nvSpPr>
        <p:spPr>
          <a:xfrm rot="16200000">
            <a:off x="2223501" y="2969217"/>
            <a:ext cx="1145189" cy="307777"/>
          </a:xfrm>
          <a:prstGeom prst="rect">
            <a:avLst/>
          </a:prstGeom>
          <a:noFill/>
        </p:spPr>
        <p:txBody>
          <a:bodyPr wrap="square" rtlCol="0">
            <a:spAutoFit/>
          </a:bodyPr>
          <a:lstStyle>
            <a:defPPr>
              <a:defRPr lang="en-US"/>
            </a:defPPr>
            <a:lvl1pPr algn="ctr">
              <a:defRPr sz="1400"/>
            </a:lvl1pPr>
          </a:lstStyle>
          <a:p>
            <a:r>
              <a:rPr lang="it-IT" dirty="0" err="1"/>
              <a:t>Lesson</a:t>
            </a:r>
            <a:endParaRPr lang="it-IT" dirty="0"/>
          </a:p>
        </p:txBody>
      </p:sp>
      <p:sp>
        <p:nvSpPr>
          <p:cNvPr id="23" name="CasellaDiTesto 22"/>
          <p:cNvSpPr txBox="1"/>
          <p:nvPr/>
        </p:nvSpPr>
        <p:spPr>
          <a:xfrm>
            <a:off x="7848600" y="5179176"/>
            <a:ext cx="1244251" cy="338554"/>
          </a:xfrm>
          <a:prstGeom prst="rect">
            <a:avLst/>
          </a:prstGeom>
          <a:noFill/>
        </p:spPr>
        <p:txBody>
          <a:bodyPr wrap="none" rtlCol="0">
            <a:spAutoFit/>
          </a:bodyPr>
          <a:lstStyle/>
          <a:p>
            <a:r>
              <a:rPr lang="it-IT" sz="1600" dirty="0"/>
              <a:t>W3, </a:t>
            </a:r>
            <a:r>
              <a:rPr lang="it-IT" sz="1400" dirty="0" err="1"/>
              <a:t>Monday</a:t>
            </a:r>
            <a:endParaRPr lang="it-IT" sz="1400" dirty="0"/>
          </a:p>
        </p:txBody>
      </p:sp>
      <p:sp>
        <p:nvSpPr>
          <p:cNvPr id="27" name="Rettangolo 26"/>
          <p:cNvSpPr/>
          <p:nvPr/>
        </p:nvSpPr>
        <p:spPr>
          <a:xfrm>
            <a:off x="1093420" y="3429000"/>
            <a:ext cx="1511052"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505200" y="3695700"/>
            <a:ext cx="457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2604472" y="3695700"/>
            <a:ext cx="457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3962400" y="3429000"/>
            <a:ext cx="905116"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4876800" y="3429000"/>
            <a:ext cx="1511052"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7301528" y="3733800"/>
            <a:ext cx="457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6400800" y="3733800"/>
            <a:ext cx="457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6853612" y="3472560"/>
            <a:ext cx="433067"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p:cNvSpPr txBox="1"/>
          <p:nvPr/>
        </p:nvSpPr>
        <p:spPr>
          <a:xfrm rot="16200000">
            <a:off x="3161205" y="2969217"/>
            <a:ext cx="1145189" cy="307777"/>
          </a:xfrm>
          <a:prstGeom prst="rect">
            <a:avLst/>
          </a:prstGeom>
          <a:noFill/>
        </p:spPr>
        <p:txBody>
          <a:bodyPr wrap="square" rtlCol="0">
            <a:spAutoFit/>
          </a:bodyPr>
          <a:lstStyle>
            <a:defPPr>
              <a:defRPr lang="en-US"/>
            </a:defPPr>
            <a:lvl1pPr algn="ctr">
              <a:defRPr sz="1400"/>
            </a:lvl1pPr>
          </a:lstStyle>
          <a:p>
            <a:r>
              <a:rPr lang="it-IT" dirty="0" err="1"/>
              <a:t>Lesson</a:t>
            </a:r>
            <a:endParaRPr lang="it-IT" dirty="0"/>
          </a:p>
        </p:txBody>
      </p:sp>
      <p:sp>
        <p:nvSpPr>
          <p:cNvPr id="42" name="CasellaDiTesto 41"/>
          <p:cNvSpPr txBox="1"/>
          <p:nvPr/>
        </p:nvSpPr>
        <p:spPr>
          <a:xfrm rot="16200000">
            <a:off x="6019829" y="3007317"/>
            <a:ext cx="1145189" cy="307777"/>
          </a:xfrm>
          <a:prstGeom prst="rect">
            <a:avLst/>
          </a:prstGeom>
          <a:noFill/>
        </p:spPr>
        <p:txBody>
          <a:bodyPr wrap="square" rtlCol="0">
            <a:spAutoFit/>
          </a:bodyPr>
          <a:lstStyle>
            <a:defPPr>
              <a:defRPr lang="en-US"/>
            </a:defPPr>
            <a:lvl1pPr algn="ctr">
              <a:defRPr sz="1400"/>
            </a:lvl1pPr>
          </a:lstStyle>
          <a:p>
            <a:r>
              <a:rPr lang="it-IT" dirty="0" err="1"/>
              <a:t>Lesson</a:t>
            </a:r>
            <a:endParaRPr lang="it-IT" dirty="0"/>
          </a:p>
        </p:txBody>
      </p:sp>
      <p:sp>
        <p:nvSpPr>
          <p:cNvPr id="43" name="CasellaDiTesto 42"/>
          <p:cNvSpPr txBox="1"/>
          <p:nvPr/>
        </p:nvSpPr>
        <p:spPr>
          <a:xfrm rot="16200000">
            <a:off x="6957533" y="3007317"/>
            <a:ext cx="1145189" cy="307777"/>
          </a:xfrm>
          <a:prstGeom prst="rect">
            <a:avLst/>
          </a:prstGeom>
          <a:noFill/>
        </p:spPr>
        <p:txBody>
          <a:bodyPr wrap="square" rtlCol="0">
            <a:spAutoFit/>
          </a:bodyPr>
          <a:lstStyle>
            <a:defPPr>
              <a:defRPr lang="en-US"/>
            </a:defPPr>
            <a:lvl1pPr algn="ctr">
              <a:defRPr sz="1400"/>
            </a:lvl1pPr>
          </a:lstStyle>
          <a:p>
            <a:r>
              <a:rPr lang="it-IT" dirty="0" err="1"/>
              <a:t>Lesson</a:t>
            </a:r>
            <a:endParaRPr lang="it-IT" dirty="0"/>
          </a:p>
        </p:txBody>
      </p:sp>
      <p:sp>
        <p:nvSpPr>
          <p:cNvPr id="44" name="Rettangolo 43"/>
          <p:cNvSpPr/>
          <p:nvPr/>
        </p:nvSpPr>
        <p:spPr>
          <a:xfrm>
            <a:off x="3052642" y="3464422"/>
            <a:ext cx="452558"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7758728" y="3472560"/>
            <a:ext cx="905116"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1 45"/>
          <p:cNvCxnSpPr/>
          <p:nvPr/>
        </p:nvCxnSpPr>
        <p:spPr>
          <a:xfrm>
            <a:off x="4867516" y="3353451"/>
            <a:ext cx="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4304367" y="5179176"/>
            <a:ext cx="1244251" cy="338554"/>
          </a:xfrm>
          <a:prstGeom prst="rect">
            <a:avLst/>
          </a:prstGeom>
          <a:noFill/>
        </p:spPr>
        <p:txBody>
          <a:bodyPr wrap="none" rtlCol="0">
            <a:spAutoFit/>
          </a:bodyPr>
          <a:lstStyle/>
          <a:p>
            <a:r>
              <a:rPr lang="it-IT" sz="1600" dirty="0"/>
              <a:t>W2, </a:t>
            </a:r>
            <a:r>
              <a:rPr lang="it-IT" sz="1400" dirty="0" err="1"/>
              <a:t>Monday</a:t>
            </a:r>
            <a:endParaRPr lang="it-IT" sz="1400" dirty="0"/>
          </a:p>
        </p:txBody>
      </p:sp>
    </p:spTree>
    <p:extLst>
      <p:ext uri="{BB962C8B-B14F-4D97-AF65-F5344CB8AC3E}">
        <p14:creationId xmlns:p14="http://schemas.microsoft.com/office/powerpoint/2010/main" val="144401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9777" y="298713"/>
            <a:ext cx="6735689" cy="1154097"/>
          </a:xfrm>
        </p:spPr>
        <p:txBody>
          <a:bodyPr>
            <a:normAutofit/>
          </a:bodyPr>
          <a:lstStyle/>
          <a:p>
            <a:r>
              <a:rPr lang="it-IT" dirty="0" err="1"/>
              <a:t>Agrifood</a:t>
            </a:r>
            <a:r>
              <a:rPr lang="it-IT" dirty="0"/>
              <a:t> Logistic </a:t>
            </a:r>
            <a:r>
              <a:rPr lang="it-IT" dirty="0" err="1"/>
              <a:t>Flipped</a:t>
            </a:r>
            <a:r>
              <a:rPr lang="it-IT" dirty="0"/>
              <a:t> </a:t>
            </a:r>
            <a:r>
              <a:rPr lang="it-IT" dirty="0" err="1"/>
              <a:t>class</a:t>
            </a:r>
            <a:r>
              <a:rPr lang="it-IT" dirty="0"/>
              <a:t> A.A. 2016-2017</a:t>
            </a:r>
          </a:p>
        </p:txBody>
      </p:sp>
      <p:sp>
        <p:nvSpPr>
          <p:cNvPr id="7" name="Segnaposto contenuto 6"/>
          <p:cNvSpPr>
            <a:spLocks noGrp="1"/>
          </p:cNvSpPr>
          <p:nvPr>
            <p:ph idx="1"/>
          </p:nvPr>
        </p:nvSpPr>
        <p:spPr>
          <a:xfrm>
            <a:off x="441552" y="1638300"/>
            <a:ext cx="7315200" cy="5029200"/>
          </a:xfrm>
        </p:spPr>
        <p:txBody>
          <a:bodyPr>
            <a:normAutofit/>
          </a:bodyPr>
          <a:lstStyle/>
          <a:p>
            <a:r>
              <a:rPr lang="it-IT" dirty="0"/>
              <a:t>6 </a:t>
            </a:r>
            <a:r>
              <a:rPr lang="it-IT" dirty="0" err="1"/>
              <a:t>modules</a:t>
            </a:r>
            <a:r>
              <a:rPr lang="it-IT" dirty="0"/>
              <a:t> (2 Weeks </a:t>
            </a:r>
            <a:r>
              <a:rPr lang="it-IT" dirty="0" err="1"/>
              <a:t>each</a:t>
            </a:r>
            <a:r>
              <a:rPr lang="it-IT" dirty="0"/>
              <a:t>)</a:t>
            </a:r>
          </a:p>
          <a:p>
            <a:r>
              <a:rPr lang="it-IT" dirty="0"/>
              <a:t>21 in-</a:t>
            </a:r>
            <a:r>
              <a:rPr lang="it-IT" dirty="0" err="1"/>
              <a:t>class</a:t>
            </a:r>
            <a:r>
              <a:rPr lang="it-IT" dirty="0"/>
              <a:t> </a:t>
            </a:r>
            <a:r>
              <a:rPr lang="it-IT" dirty="0" err="1"/>
              <a:t>activity</a:t>
            </a:r>
            <a:r>
              <a:rPr lang="it-IT" dirty="0"/>
              <a:t> hours</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pPr marL="45720" indent="0">
              <a:buNone/>
            </a:pPr>
            <a:endParaRPr lang="it-IT" dirty="0"/>
          </a:p>
        </p:txBody>
      </p:sp>
      <p:cxnSp>
        <p:nvCxnSpPr>
          <p:cNvPr id="10" name="Connettore 1 9"/>
          <p:cNvCxnSpPr/>
          <p:nvPr/>
        </p:nvCxnSpPr>
        <p:spPr>
          <a:xfrm>
            <a:off x="4610100" y="34290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8148591" y="34290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079747" y="3352800"/>
            <a:ext cx="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468842" y="5204062"/>
            <a:ext cx="1266693" cy="338554"/>
          </a:xfrm>
          <a:prstGeom prst="rect">
            <a:avLst/>
          </a:prstGeom>
          <a:noFill/>
        </p:spPr>
        <p:txBody>
          <a:bodyPr wrap="none" rtlCol="0">
            <a:spAutoFit/>
          </a:bodyPr>
          <a:lstStyle/>
          <a:p>
            <a:r>
              <a:rPr lang="it-IT" sz="1600" dirty="0"/>
              <a:t>W1, </a:t>
            </a:r>
            <a:r>
              <a:rPr lang="it-IT" sz="1600" dirty="0" err="1"/>
              <a:t>M</a:t>
            </a:r>
            <a:r>
              <a:rPr lang="it-IT" sz="1400" dirty="0" err="1"/>
              <a:t>onday</a:t>
            </a:r>
            <a:endParaRPr lang="it-IT" sz="1400" dirty="0"/>
          </a:p>
        </p:txBody>
      </p:sp>
      <p:sp>
        <p:nvSpPr>
          <p:cNvPr id="15" name="CasellaDiTesto 14"/>
          <p:cNvSpPr txBox="1"/>
          <p:nvPr/>
        </p:nvSpPr>
        <p:spPr>
          <a:xfrm>
            <a:off x="302611" y="2590800"/>
            <a:ext cx="1678589" cy="523220"/>
          </a:xfrm>
          <a:prstGeom prst="rect">
            <a:avLst/>
          </a:prstGeom>
          <a:noFill/>
        </p:spPr>
        <p:txBody>
          <a:bodyPr wrap="square" rtlCol="0">
            <a:spAutoFit/>
          </a:bodyPr>
          <a:lstStyle>
            <a:defPPr>
              <a:defRPr lang="en-US"/>
            </a:defPPr>
            <a:lvl1pPr algn="ctr">
              <a:defRPr sz="1400"/>
            </a:lvl1pPr>
          </a:lstStyle>
          <a:p>
            <a:r>
              <a:rPr lang="it-IT" dirty="0" err="1"/>
              <a:t>Module</a:t>
            </a:r>
            <a:r>
              <a:rPr lang="it-IT" dirty="0"/>
              <a:t> 1 </a:t>
            </a:r>
            <a:r>
              <a:rPr lang="it-IT" dirty="0" err="1"/>
              <a:t>material</a:t>
            </a:r>
            <a:r>
              <a:rPr lang="it-IT" dirty="0"/>
              <a:t> </a:t>
            </a:r>
            <a:r>
              <a:rPr lang="it-IT" dirty="0" err="1"/>
              <a:t>available</a:t>
            </a:r>
            <a:r>
              <a:rPr lang="it-IT" dirty="0"/>
              <a:t> online</a:t>
            </a:r>
          </a:p>
        </p:txBody>
      </p:sp>
      <p:cxnSp>
        <p:nvCxnSpPr>
          <p:cNvPr id="16" name="Connettore 1 15"/>
          <p:cNvCxnSpPr/>
          <p:nvPr/>
        </p:nvCxnSpPr>
        <p:spPr>
          <a:xfrm>
            <a:off x="6705600" y="3352800"/>
            <a:ext cx="0" cy="17526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6400800" y="5410200"/>
            <a:ext cx="1158136" cy="738664"/>
          </a:xfrm>
          <a:prstGeom prst="rect">
            <a:avLst/>
          </a:prstGeom>
          <a:noFill/>
        </p:spPr>
        <p:txBody>
          <a:bodyPr wrap="square" rtlCol="0">
            <a:spAutoFit/>
          </a:bodyPr>
          <a:lstStyle>
            <a:defPPr>
              <a:defRPr lang="en-US"/>
            </a:defPPr>
            <a:lvl1pPr algn="ctr">
              <a:defRPr sz="1400"/>
            </a:lvl1pPr>
          </a:lstStyle>
          <a:p>
            <a:r>
              <a:rPr lang="it-IT" dirty="0" err="1"/>
              <a:t>Friday</a:t>
            </a:r>
            <a:r>
              <a:rPr lang="it-IT" dirty="0"/>
              <a:t>, W2 in-</a:t>
            </a:r>
            <a:r>
              <a:rPr lang="it-IT" dirty="0" err="1"/>
              <a:t>class</a:t>
            </a:r>
            <a:r>
              <a:rPr lang="it-IT" dirty="0"/>
              <a:t> </a:t>
            </a:r>
            <a:r>
              <a:rPr lang="it-IT" dirty="0" err="1"/>
              <a:t>activity</a:t>
            </a:r>
            <a:endParaRPr lang="it-IT" dirty="0"/>
          </a:p>
        </p:txBody>
      </p:sp>
      <p:cxnSp>
        <p:nvCxnSpPr>
          <p:cNvPr id="18" name="Connettore 1 17"/>
          <p:cNvCxnSpPr/>
          <p:nvPr/>
        </p:nvCxnSpPr>
        <p:spPr>
          <a:xfrm>
            <a:off x="7162800" y="3352800"/>
            <a:ext cx="0" cy="17526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6705600" y="3048000"/>
            <a:ext cx="457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7162800" y="3429000"/>
            <a:ext cx="985791" cy="152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6979868" y="2438400"/>
            <a:ext cx="1381574" cy="523220"/>
          </a:xfrm>
          <a:prstGeom prst="rect">
            <a:avLst/>
          </a:prstGeom>
          <a:noFill/>
        </p:spPr>
        <p:txBody>
          <a:bodyPr wrap="square" rtlCol="0">
            <a:spAutoFit/>
          </a:bodyPr>
          <a:lstStyle/>
          <a:p>
            <a:pPr algn="ctr"/>
            <a:r>
              <a:rPr lang="it-IT" sz="1400" dirty="0"/>
              <a:t>Test </a:t>
            </a:r>
            <a:r>
              <a:rPr lang="it-IT" sz="1400" dirty="0" err="1"/>
              <a:t>module</a:t>
            </a:r>
            <a:r>
              <a:rPr lang="it-IT" sz="1400" dirty="0"/>
              <a:t> 1 (online)</a:t>
            </a:r>
          </a:p>
        </p:txBody>
      </p:sp>
      <p:sp>
        <p:nvSpPr>
          <p:cNvPr id="23" name="CasellaDiTesto 22"/>
          <p:cNvSpPr txBox="1"/>
          <p:nvPr/>
        </p:nvSpPr>
        <p:spPr>
          <a:xfrm>
            <a:off x="7618135" y="5204062"/>
            <a:ext cx="1244251" cy="338554"/>
          </a:xfrm>
          <a:prstGeom prst="rect">
            <a:avLst/>
          </a:prstGeom>
          <a:noFill/>
        </p:spPr>
        <p:txBody>
          <a:bodyPr wrap="none" rtlCol="0">
            <a:spAutoFit/>
          </a:bodyPr>
          <a:lstStyle/>
          <a:p>
            <a:r>
              <a:rPr lang="it-IT" sz="1600" dirty="0"/>
              <a:t>W3, </a:t>
            </a:r>
            <a:r>
              <a:rPr lang="it-IT" sz="1400" dirty="0" err="1"/>
              <a:t>Monday</a:t>
            </a:r>
            <a:endParaRPr lang="it-IT" sz="1400" dirty="0"/>
          </a:p>
        </p:txBody>
      </p:sp>
      <p:sp>
        <p:nvSpPr>
          <p:cNvPr id="24" name="CasellaDiTesto 23"/>
          <p:cNvSpPr txBox="1"/>
          <p:nvPr/>
        </p:nvSpPr>
        <p:spPr>
          <a:xfrm>
            <a:off x="4176558" y="5204062"/>
            <a:ext cx="1244251" cy="338554"/>
          </a:xfrm>
          <a:prstGeom prst="rect">
            <a:avLst/>
          </a:prstGeom>
          <a:noFill/>
        </p:spPr>
        <p:txBody>
          <a:bodyPr wrap="none" rtlCol="0">
            <a:spAutoFit/>
          </a:bodyPr>
          <a:lstStyle/>
          <a:p>
            <a:r>
              <a:rPr lang="it-IT" sz="1600" dirty="0"/>
              <a:t>W2, </a:t>
            </a:r>
            <a:r>
              <a:rPr lang="it-IT" sz="1400" dirty="0" err="1"/>
              <a:t>Monday</a:t>
            </a:r>
            <a:endParaRPr lang="it-IT" sz="1400" dirty="0"/>
          </a:p>
        </p:txBody>
      </p:sp>
      <p:cxnSp>
        <p:nvCxnSpPr>
          <p:cNvPr id="25" name="Connettore 1 24"/>
          <p:cNvCxnSpPr/>
          <p:nvPr/>
        </p:nvCxnSpPr>
        <p:spPr>
          <a:xfrm>
            <a:off x="6705600" y="2400300"/>
            <a:ext cx="0" cy="17526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5867400" y="1676400"/>
            <a:ext cx="1678589" cy="738664"/>
          </a:xfrm>
          <a:prstGeom prst="rect">
            <a:avLst/>
          </a:prstGeom>
          <a:noFill/>
        </p:spPr>
        <p:txBody>
          <a:bodyPr wrap="square" rtlCol="0">
            <a:spAutoFit/>
          </a:bodyPr>
          <a:lstStyle>
            <a:defPPr>
              <a:defRPr lang="en-US"/>
            </a:defPPr>
            <a:lvl1pPr algn="ctr">
              <a:defRPr sz="1400"/>
            </a:lvl1pPr>
          </a:lstStyle>
          <a:p>
            <a:r>
              <a:rPr lang="it-IT" dirty="0" err="1"/>
              <a:t>Deadline</a:t>
            </a:r>
            <a:r>
              <a:rPr lang="it-IT" dirty="0"/>
              <a:t> for </a:t>
            </a:r>
            <a:r>
              <a:rPr lang="it-IT" dirty="0" err="1"/>
              <a:t>homeworks</a:t>
            </a:r>
            <a:endParaRPr lang="it-IT" dirty="0"/>
          </a:p>
          <a:p>
            <a:r>
              <a:rPr lang="it-IT" dirty="0"/>
              <a:t>Quiz</a:t>
            </a:r>
          </a:p>
        </p:txBody>
      </p:sp>
      <p:sp>
        <p:nvSpPr>
          <p:cNvPr id="27" name="Rettangolo 26"/>
          <p:cNvSpPr/>
          <p:nvPr/>
        </p:nvSpPr>
        <p:spPr>
          <a:xfrm>
            <a:off x="1079747" y="3419475"/>
            <a:ext cx="2895599"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3975347" y="3419475"/>
            <a:ext cx="2730253" cy="1524000"/>
          </a:xfrm>
          <a:prstGeom prst="rect">
            <a:avLst/>
          </a:prstGeom>
          <a:pattFill prst="dkUpDiag">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6705600" y="4289662"/>
            <a:ext cx="457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xmlns="" id="{32008E59-31DE-4494-9DAF-0CEDBF02D5B2}"/>
              </a:ext>
            </a:extLst>
          </p:cNvPr>
          <p:cNvSpPr/>
          <p:nvPr/>
        </p:nvSpPr>
        <p:spPr>
          <a:xfrm>
            <a:off x="468841" y="5557225"/>
            <a:ext cx="6113065" cy="646331"/>
          </a:xfrm>
          <a:prstGeom prst="rect">
            <a:avLst/>
          </a:prstGeom>
        </p:spPr>
        <p:txBody>
          <a:bodyPr wrap="square">
            <a:spAutoFit/>
          </a:bodyPr>
          <a:lstStyle/>
          <a:p>
            <a:r>
              <a:rPr lang="it-IT" dirty="0">
                <a:solidFill>
                  <a:srgbClr val="2A8ECE"/>
                </a:solidFill>
              </a:rPr>
              <a:t>In class 25% of traditional class</a:t>
            </a:r>
          </a:p>
          <a:p>
            <a:r>
              <a:rPr lang="it-IT" dirty="0">
                <a:solidFill>
                  <a:srgbClr val="2A8ECE"/>
                </a:solidFill>
                <a:sym typeface="Wingdings" panose="05000000000000000000" pitchFamily="2" charset="2"/>
              </a:rPr>
              <a:t>High interaction </a:t>
            </a:r>
            <a:r>
              <a:rPr lang="it-IT" dirty="0" err="1">
                <a:solidFill>
                  <a:srgbClr val="2A8ECE"/>
                </a:solidFill>
                <a:sym typeface="Wingdings" panose="05000000000000000000" pitchFamily="2" charset="2"/>
              </a:rPr>
              <a:t>during</a:t>
            </a:r>
            <a:r>
              <a:rPr lang="it-IT" dirty="0">
                <a:solidFill>
                  <a:srgbClr val="2A8ECE"/>
                </a:solidFill>
                <a:sym typeface="Wingdings" panose="05000000000000000000" pitchFamily="2" charset="2"/>
              </a:rPr>
              <a:t> in-class activity and </a:t>
            </a:r>
            <a:r>
              <a:rPr lang="it-IT" dirty="0" err="1">
                <a:solidFill>
                  <a:srgbClr val="2A8ECE"/>
                </a:solidFill>
                <a:sym typeface="Wingdings" panose="05000000000000000000" pitchFamily="2" charset="2"/>
              </a:rPr>
              <a:t>through</a:t>
            </a:r>
            <a:r>
              <a:rPr lang="it-IT" dirty="0">
                <a:solidFill>
                  <a:srgbClr val="2A8ECE"/>
                </a:solidFill>
                <a:sym typeface="Wingdings" panose="05000000000000000000" pitchFamily="2" charset="2"/>
              </a:rPr>
              <a:t> the forum</a:t>
            </a:r>
            <a:endParaRPr lang="it-IT" dirty="0">
              <a:solidFill>
                <a:srgbClr val="2A8ECE"/>
              </a:solidFill>
            </a:endParaRPr>
          </a:p>
        </p:txBody>
      </p:sp>
    </p:spTree>
    <p:extLst>
      <p:ext uri="{BB962C8B-B14F-4D97-AF65-F5344CB8AC3E}">
        <p14:creationId xmlns:p14="http://schemas.microsoft.com/office/powerpoint/2010/main" val="319692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953051" y="1409709"/>
            <a:ext cx="3364992" cy="621792"/>
          </a:xfrm>
        </p:spPr>
        <p:txBody>
          <a:bodyPr/>
          <a:lstStyle/>
          <a:p>
            <a:r>
              <a:rPr lang="it-IT" dirty="0" err="1"/>
              <a:t>Traditional</a:t>
            </a:r>
            <a:r>
              <a:rPr lang="it-IT" dirty="0"/>
              <a:t> </a:t>
            </a:r>
            <a:r>
              <a:rPr lang="it-IT" dirty="0" err="1"/>
              <a:t>class</a:t>
            </a:r>
            <a:r>
              <a:rPr lang="it-IT" dirty="0"/>
              <a:t> 2015-2016 (n=33) </a:t>
            </a:r>
          </a:p>
        </p:txBody>
      </p:sp>
      <p:sp>
        <p:nvSpPr>
          <p:cNvPr id="3" name="Segnaposto testo 2"/>
          <p:cNvSpPr>
            <a:spLocks noGrp="1"/>
          </p:cNvSpPr>
          <p:nvPr>
            <p:ph type="body" sz="quarter" idx="3"/>
          </p:nvPr>
        </p:nvSpPr>
        <p:spPr>
          <a:xfrm>
            <a:off x="4825959" y="1128679"/>
            <a:ext cx="3977639" cy="621792"/>
          </a:xfrm>
        </p:spPr>
        <p:txBody>
          <a:bodyPr/>
          <a:lstStyle/>
          <a:p>
            <a:r>
              <a:rPr lang="it-IT" dirty="0" err="1"/>
              <a:t>Flipped</a:t>
            </a:r>
            <a:r>
              <a:rPr lang="it-IT" dirty="0"/>
              <a:t> </a:t>
            </a:r>
            <a:r>
              <a:rPr lang="it-IT" dirty="0" err="1"/>
              <a:t>class</a:t>
            </a:r>
            <a:r>
              <a:rPr lang="it-IT" dirty="0"/>
              <a:t> 2016-2017 (n=56)</a:t>
            </a:r>
          </a:p>
        </p:txBody>
      </p:sp>
      <p:sp>
        <p:nvSpPr>
          <p:cNvPr id="4" name="Titolo 3"/>
          <p:cNvSpPr>
            <a:spLocks noGrp="1"/>
          </p:cNvSpPr>
          <p:nvPr>
            <p:ph type="title"/>
          </p:nvPr>
        </p:nvSpPr>
        <p:spPr>
          <a:xfrm>
            <a:off x="967385" y="533400"/>
            <a:ext cx="7315200" cy="1154097"/>
          </a:xfrm>
        </p:spPr>
        <p:txBody>
          <a:bodyPr>
            <a:normAutofit/>
          </a:bodyPr>
          <a:lstStyle/>
          <a:p>
            <a:r>
              <a:rPr lang="it-IT" dirty="0">
                <a:solidFill>
                  <a:srgbClr val="2A8ECE"/>
                </a:solidFill>
              </a:rPr>
              <a:t>Test </a:t>
            </a:r>
            <a:r>
              <a:rPr lang="it-IT" dirty="0" err="1">
                <a:solidFill>
                  <a:srgbClr val="2A8ECE"/>
                </a:solidFill>
              </a:rPr>
              <a:t>results</a:t>
            </a:r>
            <a:r>
              <a:rPr lang="it-IT" dirty="0">
                <a:solidFill>
                  <a:srgbClr val="2A8ECE"/>
                </a:solidFill>
              </a:rPr>
              <a:t> </a:t>
            </a:r>
            <a:r>
              <a:rPr lang="it-IT" dirty="0" err="1">
                <a:solidFill>
                  <a:srgbClr val="2A8ECE"/>
                </a:solidFill>
              </a:rPr>
              <a:t>comparison</a:t>
            </a:r>
            <a:endParaRPr lang="it-IT" dirty="0">
              <a:solidFill>
                <a:srgbClr val="2A8ECE"/>
              </a:solidFill>
            </a:endParaRPr>
          </a:p>
        </p:txBody>
      </p:sp>
      <p:sp>
        <p:nvSpPr>
          <p:cNvPr id="5" name="Segnaposto contenuto 4"/>
          <p:cNvSpPr>
            <a:spLocks noGrp="1"/>
          </p:cNvSpPr>
          <p:nvPr>
            <p:ph sz="quarter" idx="13"/>
          </p:nvPr>
        </p:nvSpPr>
        <p:spPr>
          <a:xfrm>
            <a:off x="724451" y="2031501"/>
            <a:ext cx="3870960" cy="3810548"/>
          </a:xfrm>
        </p:spPr>
        <p:txBody>
          <a:bodyPr>
            <a:noAutofit/>
          </a:bodyPr>
          <a:lstStyle/>
          <a:p>
            <a:r>
              <a:rPr lang="it-IT" sz="1800" dirty="0" err="1"/>
              <a:t>Lesson</a:t>
            </a:r>
            <a:r>
              <a:rPr lang="it-IT" sz="1800" dirty="0"/>
              <a:t> </a:t>
            </a:r>
            <a:r>
              <a:rPr lang="it-IT" sz="1800" dirty="0" err="1"/>
              <a:t>attendance</a:t>
            </a:r>
            <a:r>
              <a:rPr lang="it-IT" sz="1800" dirty="0"/>
              <a:t> (&gt;75%) 19 (57%)</a:t>
            </a:r>
          </a:p>
          <a:p>
            <a:r>
              <a:rPr lang="it-IT" sz="1800" dirty="0" err="1"/>
              <a:t>Working</a:t>
            </a:r>
            <a:r>
              <a:rPr lang="it-IT" sz="1800" dirty="0"/>
              <a:t> </a:t>
            </a:r>
            <a:r>
              <a:rPr lang="it-IT" sz="1800" dirty="0" err="1"/>
              <a:t>students</a:t>
            </a:r>
            <a:r>
              <a:rPr lang="it-IT" sz="1800" dirty="0"/>
              <a:t> 2 (6.6%)</a:t>
            </a:r>
          </a:p>
          <a:p>
            <a:r>
              <a:rPr lang="it-IT" sz="1800" dirty="0" err="1"/>
              <a:t>Average</a:t>
            </a:r>
            <a:r>
              <a:rPr lang="it-IT" sz="1800" dirty="0"/>
              <a:t> 26.6/30, CV 9.6%</a:t>
            </a:r>
          </a:p>
          <a:p>
            <a:r>
              <a:rPr lang="it-IT" sz="1800" dirty="0" err="1"/>
              <a:t>Average</a:t>
            </a:r>
            <a:r>
              <a:rPr lang="it-IT" sz="1800" dirty="0"/>
              <a:t> </a:t>
            </a:r>
            <a:r>
              <a:rPr lang="it-IT" sz="1800" dirty="0" err="1"/>
              <a:t>workers</a:t>
            </a:r>
            <a:r>
              <a:rPr lang="it-IT" sz="1800" dirty="0"/>
              <a:t> (2) 24/30</a:t>
            </a:r>
          </a:p>
          <a:p>
            <a:r>
              <a:rPr lang="it-IT" sz="1800" dirty="0"/>
              <a:t>First </a:t>
            </a:r>
            <a:r>
              <a:rPr lang="it-IT" sz="1800" dirty="0" err="1"/>
              <a:t>exam</a:t>
            </a:r>
            <a:r>
              <a:rPr lang="it-IT" sz="1800" dirty="0"/>
              <a:t> 16 (49%)</a:t>
            </a:r>
          </a:p>
          <a:p>
            <a:r>
              <a:rPr lang="it-IT" sz="1800" dirty="0"/>
              <a:t>Second </a:t>
            </a:r>
            <a:r>
              <a:rPr lang="it-IT" sz="1800" dirty="0" err="1"/>
              <a:t>exam</a:t>
            </a:r>
            <a:r>
              <a:rPr lang="it-IT" sz="1800" dirty="0"/>
              <a:t> 10 (30%)</a:t>
            </a:r>
          </a:p>
          <a:p>
            <a:r>
              <a:rPr lang="it-IT" sz="1800" dirty="0"/>
              <a:t>Third </a:t>
            </a:r>
            <a:r>
              <a:rPr lang="it-IT" sz="1800" dirty="0" err="1"/>
              <a:t>exam</a:t>
            </a:r>
            <a:r>
              <a:rPr lang="it-IT" sz="1800" dirty="0"/>
              <a:t> 3 (9%) </a:t>
            </a:r>
          </a:p>
          <a:p>
            <a:r>
              <a:rPr lang="it-IT" sz="1800" dirty="0" err="1"/>
              <a:t>Following</a:t>
            </a:r>
            <a:r>
              <a:rPr lang="it-IT" sz="1800" dirty="0"/>
              <a:t> </a:t>
            </a:r>
            <a:r>
              <a:rPr lang="it-IT" sz="1800" dirty="0" err="1"/>
              <a:t>exams</a:t>
            </a:r>
            <a:r>
              <a:rPr lang="it-IT" sz="1800" dirty="0"/>
              <a:t> 4 (12%)</a:t>
            </a:r>
          </a:p>
          <a:p>
            <a:endParaRPr lang="it-IT" sz="1800" dirty="0"/>
          </a:p>
          <a:p>
            <a:r>
              <a:rPr lang="it-IT" sz="1800" dirty="0" err="1"/>
              <a:t>Exam</a:t>
            </a:r>
            <a:r>
              <a:rPr lang="it-IT" sz="1800" dirty="0"/>
              <a:t> with 6 open </a:t>
            </a:r>
            <a:r>
              <a:rPr lang="it-IT" sz="1800" dirty="0" err="1"/>
              <a:t>questions</a:t>
            </a:r>
            <a:endParaRPr lang="it-IT" sz="1800" dirty="0"/>
          </a:p>
          <a:p>
            <a:endParaRPr lang="it-IT" sz="1800" dirty="0"/>
          </a:p>
        </p:txBody>
      </p:sp>
      <p:sp>
        <p:nvSpPr>
          <p:cNvPr id="6" name="Segnaposto contenuto 5"/>
          <p:cNvSpPr>
            <a:spLocks noGrp="1"/>
          </p:cNvSpPr>
          <p:nvPr>
            <p:ph sz="quarter" idx="14"/>
          </p:nvPr>
        </p:nvSpPr>
        <p:spPr>
          <a:xfrm>
            <a:off x="4839439" y="2031501"/>
            <a:ext cx="3886011" cy="3810548"/>
          </a:xfrm>
        </p:spPr>
        <p:txBody>
          <a:bodyPr>
            <a:normAutofit lnSpcReduction="10000"/>
          </a:bodyPr>
          <a:lstStyle/>
          <a:p>
            <a:r>
              <a:rPr lang="it-IT" sz="1800" dirty="0" err="1"/>
              <a:t>Lesson</a:t>
            </a:r>
            <a:r>
              <a:rPr lang="it-IT" sz="1800" dirty="0"/>
              <a:t> </a:t>
            </a:r>
            <a:r>
              <a:rPr lang="it-IT" sz="1800" dirty="0" err="1"/>
              <a:t>attendance</a:t>
            </a:r>
            <a:r>
              <a:rPr lang="it-IT" sz="1800" dirty="0"/>
              <a:t> (&gt;75%)  52 (</a:t>
            </a:r>
            <a:r>
              <a:rPr lang="it-IT" sz="1800" dirty="0">
                <a:solidFill>
                  <a:srgbClr val="2A8ECE"/>
                </a:solidFill>
              </a:rPr>
              <a:t>93%</a:t>
            </a:r>
            <a:r>
              <a:rPr lang="it-IT" sz="1800" dirty="0"/>
              <a:t>)</a:t>
            </a:r>
          </a:p>
          <a:p>
            <a:r>
              <a:rPr lang="it-IT" sz="1800" dirty="0" err="1"/>
              <a:t>Working</a:t>
            </a:r>
            <a:r>
              <a:rPr lang="it-IT" sz="1800" dirty="0"/>
              <a:t> </a:t>
            </a:r>
            <a:r>
              <a:rPr lang="it-IT" sz="1800" dirty="0" err="1"/>
              <a:t>students</a:t>
            </a:r>
            <a:r>
              <a:rPr lang="it-IT" sz="1800" dirty="0"/>
              <a:t> 4 (7%)</a:t>
            </a:r>
          </a:p>
          <a:p>
            <a:r>
              <a:rPr lang="it-IT" sz="1800" dirty="0" err="1"/>
              <a:t>Average</a:t>
            </a:r>
            <a:r>
              <a:rPr lang="it-IT" sz="1800" dirty="0"/>
              <a:t> 28.2/30, CV </a:t>
            </a:r>
            <a:r>
              <a:rPr lang="it-IT" sz="1800" dirty="0">
                <a:solidFill>
                  <a:srgbClr val="2A8ECE"/>
                </a:solidFill>
              </a:rPr>
              <a:t>5.7%</a:t>
            </a:r>
          </a:p>
          <a:p>
            <a:r>
              <a:rPr lang="it-IT" sz="1800" dirty="0" err="1"/>
              <a:t>Average</a:t>
            </a:r>
            <a:r>
              <a:rPr lang="it-IT" sz="1800" dirty="0"/>
              <a:t> </a:t>
            </a:r>
            <a:r>
              <a:rPr lang="it-IT" sz="1800" dirty="0" err="1"/>
              <a:t>workers</a:t>
            </a:r>
            <a:r>
              <a:rPr lang="it-IT" sz="1800" dirty="0"/>
              <a:t> (3)  </a:t>
            </a:r>
            <a:r>
              <a:rPr lang="it-IT" sz="1800" dirty="0">
                <a:solidFill>
                  <a:srgbClr val="2A8ECE"/>
                </a:solidFill>
              </a:rPr>
              <a:t>27.6</a:t>
            </a:r>
            <a:r>
              <a:rPr lang="it-IT" sz="1800" dirty="0"/>
              <a:t>/30</a:t>
            </a:r>
          </a:p>
          <a:p>
            <a:r>
              <a:rPr lang="it-IT" sz="1800" dirty="0" err="1"/>
              <a:t>Pre-exam</a:t>
            </a:r>
            <a:r>
              <a:rPr lang="it-IT" sz="1800" dirty="0"/>
              <a:t> 54 (</a:t>
            </a:r>
            <a:r>
              <a:rPr lang="it-IT" sz="1800" dirty="0">
                <a:solidFill>
                  <a:srgbClr val="2A8ECE"/>
                </a:solidFill>
              </a:rPr>
              <a:t>96%</a:t>
            </a:r>
            <a:r>
              <a:rPr lang="it-IT" sz="1800" dirty="0"/>
              <a:t>)</a:t>
            </a:r>
          </a:p>
          <a:p>
            <a:r>
              <a:rPr lang="it-IT" sz="1800" dirty="0"/>
              <a:t>First </a:t>
            </a:r>
            <a:r>
              <a:rPr lang="it-IT" sz="1800" dirty="0" err="1"/>
              <a:t>exam</a:t>
            </a:r>
            <a:r>
              <a:rPr lang="it-IT" sz="1800" dirty="0"/>
              <a:t> </a:t>
            </a:r>
            <a:r>
              <a:rPr lang="it-IT" sz="1800" dirty="0">
                <a:sym typeface="Wingdings" panose="05000000000000000000" pitchFamily="2" charset="2"/>
              </a:rPr>
              <a:t> </a:t>
            </a:r>
            <a:r>
              <a:rPr lang="it-IT" sz="1800" dirty="0" err="1">
                <a:sym typeface="Wingdings" panose="05000000000000000000" pitchFamily="2" charset="2"/>
              </a:rPr>
              <a:t>all</a:t>
            </a:r>
            <a:r>
              <a:rPr lang="it-IT" sz="1800" dirty="0">
                <a:sym typeface="Wingdings" panose="05000000000000000000" pitchFamily="2" charset="2"/>
              </a:rPr>
              <a:t> the </a:t>
            </a:r>
            <a:r>
              <a:rPr lang="it-IT" sz="1800" dirty="0" err="1">
                <a:sym typeface="Wingdings" panose="05000000000000000000" pitchFamily="2" charset="2"/>
              </a:rPr>
              <a:t>remaining</a:t>
            </a:r>
            <a:r>
              <a:rPr lang="it-IT" sz="1800" dirty="0">
                <a:sym typeface="Wingdings" panose="05000000000000000000" pitchFamily="2" charset="2"/>
              </a:rPr>
              <a:t> </a:t>
            </a:r>
            <a:r>
              <a:rPr lang="it-IT" sz="1800" dirty="0" err="1">
                <a:sym typeface="Wingdings" panose="05000000000000000000" pitchFamily="2" charset="2"/>
              </a:rPr>
              <a:t>students</a:t>
            </a:r>
            <a:endParaRPr lang="it-IT" sz="1800" dirty="0"/>
          </a:p>
          <a:p>
            <a:endParaRPr lang="it-IT" sz="1800" dirty="0"/>
          </a:p>
          <a:p>
            <a:endParaRPr lang="it-IT" sz="1800" dirty="0"/>
          </a:p>
          <a:p>
            <a:r>
              <a:rPr lang="it-IT" sz="1800" dirty="0" err="1"/>
              <a:t>Exam</a:t>
            </a:r>
            <a:r>
              <a:rPr lang="it-IT" sz="1800" dirty="0"/>
              <a:t> with </a:t>
            </a:r>
            <a:r>
              <a:rPr lang="it-IT" sz="1800" dirty="0">
                <a:solidFill>
                  <a:srgbClr val="2A8ECE"/>
                </a:solidFill>
              </a:rPr>
              <a:t>57 </a:t>
            </a:r>
            <a:r>
              <a:rPr lang="it-IT" sz="1800" dirty="0" err="1">
                <a:solidFill>
                  <a:srgbClr val="2A8ECE"/>
                </a:solidFill>
              </a:rPr>
              <a:t>questions</a:t>
            </a:r>
            <a:r>
              <a:rPr lang="it-IT" sz="1800" dirty="0">
                <a:solidFill>
                  <a:srgbClr val="2A8ECE"/>
                </a:solidFill>
              </a:rPr>
              <a:t>, 7 open </a:t>
            </a:r>
            <a:r>
              <a:rPr lang="it-IT" sz="1800" dirty="0" err="1">
                <a:solidFill>
                  <a:srgbClr val="2A8ECE"/>
                </a:solidFill>
              </a:rPr>
              <a:t>questions</a:t>
            </a:r>
            <a:endParaRPr lang="it-IT" sz="1800" dirty="0">
              <a:solidFill>
                <a:srgbClr val="2A8ECE"/>
              </a:solidFill>
            </a:endParaRPr>
          </a:p>
          <a:p>
            <a:endParaRPr lang="it-IT" sz="1800" dirty="0"/>
          </a:p>
          <a:p>
            <a:endParaRPr lang="it-IT" sz="1800" dirty="0"/>
          </a:p>
        </p:txBody>
      </p:sp>
    </p:spTree>
    <p:extLst>
      <p:ext uri="{BB962C8B-B14F-4D97-AF65-F5344CB8AC3E}">
        <p14:creationId xmlns:p14="http://schemas.microsoft.com/office/powerpoint/2010/main" val="11810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527862" y="286026"/>
            <a:ext cx="7315200" cy="1154097"/>
          </a:xfrm>
        </p:spPr>
        <p:txBody>
          <a:bodyPr/>
          <a:lstStyle/>
          <a:p>
            <a:r>
              <a:rPr lang="it-IT" dirty="0" err="1"/>
              <a:t>Result</a:t>
            </a:r>
            <a:r>
              <a:rPr lang="it-IT" dirty="0"/>
              <a:t> </a:t>
            </a:r>
            <a:r>
              <a:rPr lang="it-IT" dirty="0" err="1"/>
              <a:t>consideration</a:t>
            </a:r>
            <a:endParaRPr lang="it-IT" dirty="0"/>
          </a:p>
        </p:txBody>
      </p:sp>
      <p:sp>
        <p:nvSpPr>
          <p:cNvPr id="9" name="Segnaposto contenuto 8"/>
          <p:cNvSpPr>
            <a:spLocks noGrp="1"/>
          </p:cNvSpPr>
          <p:nvPr>
            <p:ph idx="1"/>
          </p:nvPr>
        </p:nvSpPr>
        <p:spPr>
          <a:xfrm>
            <a:off x="628650" y="1252211"/>
            <a:ext cx="7886700" cy="5641570"/>
          </a:xfrm>
        </p:spPr>
        <p:txBody>
          <a:bodyPr>
            <a:normAutofit/>
          </a:bodyPr>
          <a:lstStyle/>
          <a:p>
            <a:pPr algn="l"/>
            <a:r>
              <a:rPr lang="it-IT" dirty="0" err="1"/>
              <a:t>Flipped</a:t>
            </a:r>
            <a:r>
              <a:rPr lang="it-IT" dirty="0"/>
              <a:t> </a:t>
            </a:r>
            <a:r>
              <a:rPr lang="it-IT" dirty="0" err="1"/>
              <a:t>Exam</a:t>
            </a:r>
            <a:r>
              <a:rPr lang="it-IT" dirty="0"/>
              <a:t> test more </a:t>
            </a:r>
            <a:r>
              <a:rPr lang="it-IT" dirty="0" err="1"/>
              <a:t>deep</a:t>
            </a:r>
            <a:r>
              <a:rPr lang="it-IT" dirty="0"/>
              <a:t> </a:t>
            </a:r>
            <a:r>
              <a:rPr lang="it-IT" dirty="0" err="1"/>
              <a:t>knowledge</a:t>
            </a:r>
            <a:r>
              <a:rPr lang="it-IT" dirty="0"/>
              <a:t> (57 </a:t>
            </a:r>
            <a:r>
              <a:rPr lang="it-IT" dirty="0" err="1"/>
              <a:t>questions</a:t>
            </a:r>
            <a:r>
              <a:rPr lang="it-IT" dirty="0"/>
              <a:t> vs. 6)</a:t>
            </a:r>
          </a:p>
          <a:p>
            <a:pPr algn="l"/>
            <a:r>
              <a:rPr lang="it-IT" dirty="0"/>
              <a:t>FC High average score </a:t>
            </a:r>
            <a:r>
              <a:rPr lang="it-IT" dirty="0">
                <a:sym typeface="Wingdings" panose="05000000000000000000" pitchFamily="2" charset="2"/>
              </a:rPr>
              <a:t></a:t>
            </a:r>
            <a:r>
              <a:rPr lang="it-IT" dirty="0">
                <a:solidFill>
                  <a:srgbClr val="2A8ECE"/>
                </a:solidFill>
              </a:rPr>
              <a:t>28.2</a:t>
            </a:r>
            <a:r>
              <a:rPr lang="it-IT" dirty="0"/>
              <a:t> vs. 26.6 (+1.6/30) </a:t>
            </a:r>
            <a:r>
              <a:rPr lang="it-IT" dirty="0">
                <a:sym typeface="Wingdings" panose="05000000000000000000" pitchFamily="2" charset="2"/>
              </a:rPr>
              <a:t> better </a:t>
            </a:r>
            <a:r>
              <a:rPr lang="it-IT" dirty="0" err="1">
                <a:sym typeface="Wingdings" panose="05000000000000000000" pitchFamily="2" charset="2"/>
              </a:rPr>
              <a:t>preparation</a:t>
            </a:r>
            <a:endParaRPr lang="it-IT" dirty="0"/>
          </a:p>
          <a:p>
            <a:pPr algn="l"/>
            <a:r>
              <a:rPr lang="it-IT" dirty="0"/>
              <a:t>FC High score </a:t>
            </a:r>
            <a:r>
              <a:rPr lang="it-IT" dirty="0" err="1"/>
              <a:t>working</a:t>
            </a:r>
            <a:r>
              <a:rPr lang="it-IT" dirty="0"/>
              <a:t> </a:t>
            </a:r>
            <a:r>
              <a:rPr lang="it-IT" dirty="0" err="1"/>
              <a:t>students</a:t>
            </a:r>
            <a:r>
              <a:rPr lang="it-IT" dirty="0"/>
              <a:t> </a:t>
            </a:r>
            <a:r>
              <a:rPr lang="it-IT" dirty="0">
                <a:sym typeface="Wingdings" panose="05000000000000000000" pitchFamily="2" charset="2"/>
              </a:rPr>
              <a:t> </a:t>
            </a:r>
            <a:r>
              <a:rPr lang="it-IT" dirty="0">
                <a:solidFill>
                  <a:srgbClr val="2A8ECE"/>
                </a:solidFill>
                <a:sym typeface="Wingdings" panose="05000000000000000000" pitchFamily="2" charset="2"/>
              </a:rPr>
              <a:t>27.6</a:t>
            </a:r>
            <a:r>
              <a:rPr lang="it-IT" dirty="0">
                <a:sym typeface="Wingdings" panose="05000000000000000000" pitchFamily="2" charset="2"/>
              </a:rPr>
              <a:t> vs. 24 (+3.6/30)  </a:t>
            </a:r>
            <a:r>
              <a:rPr lang="it-IT" dirty="0" err="1">
                <a:sym typeface="Wingdings" panose="05000000000000000000" pitchFamily="2" charset="2"/>
              </a:rPr>
              <a:t>less</a:t>
            </a:r>
            <a:r>
              <a:rPr lang="it-IT" dirty="0">
                <a:sym typeface="Wingdings" panose="05000000000000000000" pitchFamily="2" charset="2"/>
              </a:rPr>
              <a:t> </a:t>
            </a:r>
            <a:r>
              <a:rPr lang="it-IT" dirty="0" err="1">
                <a:sym typeface="Wingdings" panose="05000000000000000000" pitchFamily="2" charset="2"/>
              </a:rPr>
              <a:t>difference</a:t>
            </a:r>
            <a:r>
              <a:rPr lang="it-IT" dirty="0">
                <a:sym typeface="Wingdings" panose="05000000000000000000" pitchFamily="2" charset="2"/>
              </a:rPr>
              <a:t> with </a:t>
            </a:r>
            <a:r>
              <a:rPr lang="it-IT" dirty="0" err="1">
                <a:sym typeface="Wingdings" panose="05000000000000000000" pitchFamily="2" charset="2"/>
              </a:rPr>
              <a:t>normal</a:t>
            </a:r>
            <a:r>
              <a:rPr lang="it-IT" dirty="0">
                <a:sym typeface="Wingdings" panose="05000000000000000000" pitchFamily="2" charset="2"/>
              </a:rPr>
              <a:t> </a:t>
            </a:r>
            <a:r>
              <a:rPr lang="it-IT" dirty="0" err="1">
                <a:sym typeface="Wingdings" panose="05000000000000000000" pitchFamily="2" charset="2"/>
              </a:rPr>
              <a:t>students</a:t>
            </a:r>
            <a:r>
              <a:rPr lang="it-IT" dirty="0">
                <a:sym typeface="Wingdings" panose="05000000000000000000" pitchFamily="2" charset="2"/>
              </a:rPr>
              <a:t> </a:t>
            </a:r>
            <a:r>
              <a:rPr lang="it-IT" dirty="0" err="1">
                <a:sym typeface="Wingdings" panose="05000000000000000000" pitchFamily="2" charset="2"/>
              </a:rPr>
              <a:t>quality</a:t>
            </a:r>
            <a:r>
              <a:rPr lang="it-IT" dirty="0">
                <a:sym typeface="Wingdings" panose="05000000000000000000" pitchFamily="2" charset="2"/>
              </a:rPr>
              <a:t> of online </a:t>
            </a:r>
            <a:r>
              <a:rPr lang="it-IT" dirty="0" err="1">
                <a:sym typeface="Wingdings" panose="05000000000000000000" pitchFamily="2" charset="2"/>
              </a:rPr>
              <a:t>materials</a:t>
            </a:r>
            <a:endParaRPr lang="it-IT" dirty="0"/>
          </a:p>
          <a:p>
            <a:pPr algn="l"/>
            <a:r>
              <a:rPr lang="it-IT" dirty="0"/>
              <a:t>FC CV low </a:t>
            </a:r>
            <a:r>
              <a:rPr lang="it-IT" dirty="0">
                <a:sym typeface="Wingdings" panose="05000000000000000000" pitchFamily="2" charset="2"/>
              </a:rPr>
              <a:t> </a:t>
            </a:r>
            <a:r>
              <a:rPr lang="it-IT" dirty="0">
                <a:solidFill>
                  <a:srgbClr val="2A8ECE"/>
                </a:solidFill>
                <a:sym typeface="Wingdings" panose="05000000000000000000" pitchFamily="2" charset="2"/>
              </a:rPr>
              <a:t>5.7</a:t>
            </a:r>
            <a:r>
              <a:rPr lang="it-IT" dirty="0">
                <a:sym typeface="Wingdings" panose="05000000000000000000" pitchFamily="2" charset="2"/>
              </a:rPr>
              <a:t> vs. 9.6  more </a:t>
            </a:r>
            <a:r>
              <a:rPr lang="it-IT" dirty="0" err="1">
                <a:sym typeface="Wingdings" panose="05000000000000000000" pitchFamily="2" charset="2"/>
              </a:rPr>
              <a:t>opportunities</a:t>
            </a:r>
            <a:r>
              <a:rPr lang="it-IT" dirty="0">
                <a:sym typeface="Wingdings" panose="05000000000000000000" pitchFamily="2" charset="2"/>
              </a:rPr>
              <a:t> for </a:t>
            </a:r>
            <a:r>
              <a:rPr lang="it-IT" dirty="0" err="1">
                <a:sym typeface="Wingdings" panose="05000000000000000000" pitchFamily="2" charset="2"/>
              </a:rPr>
              <a:t>students</a:t>
            </a:r>
            <a:r>
              <a:rPr lang="it-IT" dirty="0">
                <a:sym typeface="Wingdings" panose="05000000000000000000" pitchFamily="2" charset="2"/>
              </a:rPr>
              <a:t> with </a:t>
            </a:r>
            <a:r>
              <a:rPr lang="it-IT" dirty="0" err="1">
                <a:sym typeface="Wingdings" panose="05000000000000000000" pitchFamily="2" charset="2"/>
              </a:rPr>
              <a:t>difficulties</a:t>
            </a:r>
            <a:r>
              <a:rPr lang="it-IT" dirty="0">
                <a:sym typeface="Wingdings" panose="05000000000000000000" pitchFamily="2" charset="2"/>
              </a:rPr>
              <a:t> to </a:t>
            </a:r>
            <a:r>
              <a:rPr lang="it-IT" dirty="0" err="1">
                <a:sym typeface="Wingdings" panose="05000000000000000000" pitchFamily="2" charset="2"/>
              </a:rPr>
              <a:t>learn</a:t>
            </a:r>
            <a:endParaRPr lang="it-IT" dirty="0">
              <a:sym typeface="Wingdings" panose="05000000000000000000" pitchFamily="2" charset="2"/>
            </a:endParaRPr>
          </a:p>
          <a:p>
            <a:pPr algn="l"/>
            <a:r>
              <a:rPr lang="it-IT" dirty="0">
                <a:sym typeface="Wingdings" panose="05000000000000000000" pitchFamily="2" charset="2"/>
              </a:rPr>
              <a:t>FC High results on first attemp</a:t>
            </a:r>
            <a:r>
              <a:rPr lang="it-IT" dirty="0">
                <a:solidFill>
                  <a:srgbClr val="2A8ECE"/>
                </a:solidFill>
                <a:sym typeface="Wingdings" panose="05000000000000000000" pitchFamily="2" charset="2"/>
              </a:rPr>
              <a:t>96%</a:t>
            </a:r>
            <a:r>
              <a:rPr lang="it-IT" dirty="0">
                <a:sym typeface="Wingdings" panose="05000000000000000000" pitchFamily="2" charset="2"/>
              </a:rPr>
              <a:t> vs. 57%  </a:t>
            </a:r>
            <a:r>
              <a:rPr lang="it-IT" dirty="0" err="1">
                <a:sym typeface="Wingdings" panose="05000000000000000000" pitchFamily="2" charset="2"/>
              </a:rPr>
              <a:t>gradual</a:t>
            </a:r>
            <a:r>
              <a:rPr lang="it-IT" dirty="0">
                <a:sym typeface="Wingdings" panose="05000000000000000000" pitchFamily="2" charset="2"/>
              </a:rPr>
              <a:t> </a:t>
            </a:r>
            <a:r>
              <a:rPr lang="it-IT" dirty="0" err="1">
                <a:sym typeface="Wingdings" panose="05000000000000000000" pitchFamily="2" charset="2"/>
              </a:rPr>
              <a:t>preparation</a:t>
            </a:r>
            <a:r>
              <a:rPr lang="it-IT" dirty="0">
                <a:sym typeface="Wingdings" panose="05000000000000000000" pitchFamily="2" charset="2"/>
              </a:rPr>
              <a:t> of </a:t>
            </a:r>
            <a:r>
              <a:rPr lang="it-IT" dirty="0" err="1">
                <a:sym typeface="Wingdings" panose="05000000000000000000" pitchFamily="2" charset="2"/>
              </a:rPr>
              <a:t>students</a:t>
            </a:r>
            <a:r>
              <a:rPr lang="it-IT" dirty="0">
                <a:sym typeface="Wingdings" panose="05000000000000000000" pitchFamily="2" charset="2"/>
              </a:rPr>
              <a:t> (6 </a:t>
            </a:r>
            <a:r>
              <a:rPr lang="it-IT" dirty="0" err="1">
                <a:sym typeface="Wingdings" panose="05000000000000000000" pitchFamily="2" charset="2"/>
              </a:rPr>
              <a:t>tests</a:t>
            </a:r>
            <a:r>
              <a:rPr lang="it-IT" dirty="0">
                <a:sym typeface="Wingdings" panose="05000000000000000000" pitchFamily="2" charset="2"/>
              </a:rPr>
              <a:t> </a:t>
            </a:r>
            <a:r>
              <a:rPr lang="it-IT" dirty="0" err="1">
                <a:sym typeface="Wingdings" panose="05000000000000000000" pitchFamily="2" charset="2"/>
              </a:rPr>
              <a:t>during</a:t>
            </a:r>
            <a:r>
              <a:rPr lang="it-IT" dirty="0">
                <a:sym typeface="Wingdings" panose="05000000000000000000" pitchFamily="2" charset="2"/>
              </a:rPr>
              <a:t> </a:t>
            </a:r>
            <a:r>
              <a:rPr lang="it-IT" dirty="0" err="1">
                <a:sym typeface="Wingdings" panose="05000000000000000000" pitchFamily="2" charset="2"/>
              </a:rPr>
              <a:t>course</a:t>
            </a:r>
            <a:r>
              <a:rPr lang="it-IT" dirty="0">
                <a:sym typeface="Wingdings" panose="05000000000000000000" pitchFamily="2" charset="2"/>
              </a:rPr>
              <a:t> </a:t>
            </a:r>
            <a:r>
              <a:rPr lang="it-IT" dirty="0" err="1">
                <a:sym typeface="Wingdings" panose="05000000000000000000" pitchFamily="2" charset="2"/>
              </a:rPr>
              <a:t>teaching</a:t>
            </a:r>
            <a:r>
              <a:rPr lang="it-IT" dirty="0">
                <a:sym typeface="Wingdings" panose="05000000000000000000" pitchFamily="2" charset="2"/>
              </a:rPr>
              <a:t>) </a:t>
            </a:r>
            <a:r>
              <a:rPr lang="it-IT" dirty="0" err="1">
                <a:sym typeface="Wingdings" panose="05000000000000000000" pitchFamily="2" charset="2"/>
              </a:rPr>
              <a:t>that</a:t>
            </a:r>
            <a:r>
              <a:rPr lang="it-IT" dirty="0">
                <a:sym typeface="Wingdings" panose="05000000000000000000" pitchFamily="2" charset="2"/>
              </a:rPr>
              <a:t> do </a:t>
            </a:r>
            <a:r>
              <a:rPr lang="it-IT" dirty="0" err="1">
                <a:sym typeface="Wingdings" panose="05000000000000000000" pitchFamily="2" charset="2"/>
              </a:rPr>
              <a:t>not</a:t>
            </a:r>
            <a:r>
              <a:rPr lang="it-IT" dirty="0">
                <a:sym typeface="Wingdings" panose="05000000000000000000" pitchFamily="2" charset="2"/>
              </a:rPr>
              <a:t> </a:t>
            </a:r>
            <a:r>
              <a:rPr lang="it-IT" dirty="0" err="1">
                <a:sym typeface="Wingdings" panose="05000000000000000000" pitchFamily="2" charset="2"/>
              </a:rPr>
              <a:t>require</a:t>
            </a:r>
            <a:r>
              <a:rPr lang="it-IT" dirty="0">
                <a:sym typeface="Wingdings" panose="05000000000000000000" pitchFamily="2" charset="2"/>
              </a:rPr>
              <a:t> to </a:t>
            </a:r>
            <a:r>
              <a:rPr lang="it-IT" dirty="0" err="1">
                <a:sym typeface="Wingdings" panose="05000000000000000000" pitchFamily="2" charset="2"/>
              </a:rPr>
              <a:t>study</a:t>
            </a:r>
            <a:r>
              <a:rPr lang="it-IT" dirty="0">
                <a:sym typeface="Wingdings" panose="05000000000000000000" pitchFamily="2" charset="2"/>
              </a:rPr>
              <a:t> for </a:t>
            </a:r>
            <a:r>
              <a:rPr lang="it-IT" dirty="0" err="1">
                <a:sym typeface="Wingdings" panose="05000000000000000000" pitchFamily="2" charset="2"/>
              </a:rPr>
              <a:t>final</a:t>
            </a:r>
            <a:r>
              <a:rPr lang="it-IT" dirty="0">
                <a:sym typeface="Wingdings" panose="05000000000000000000" pitchFamily="2" charset="2"/>
              </a:rPr>
              <a:t> </a:t>
            </a:r>
            <a:r>
              <a:rPr lang="it-IT" dirty="0" err="1">
                <a:sym typeface="Wingdings" panose="05000000000000000000" pitchFamily="2" charset="2"/>
              </a:rPr>
              <a:t>exam</a:t>
            </a:r>
            <a:endParaRPr lang="it-IT" dirty="0"/>
          </a:p>
          <a:p>
            <a:pPr marL="45720" indent="0">
              <a:buNone/>
            </a:pPr>
            <a:endParaRPr lang="it-IT" dirty="0"/>
          </a:p>
        </p:txBody>
      </p:sp>
      <p:sp>
        <p:nvSpPr>
          <p:cNvPr id="2" name="Rettangolo 1">
            <a:extLst>
              <a:ext uri="{FF2B5EF4-FFF2-40B4-BE49-F238E27FC236}">
                <a16:creationId xmlns:a16="http://schemas.microsoft.com/office/drawing/2014/main" xmlns="" id="{B8E33796-9DA9-4072-A721-F4883EB59EC4}"/>
              </a:ext>
            </a:extLst>
          </p:cNvPr>
          <p:cNvSpPr/>
          <p:nvPr/>
        </p:nvSpPr>
        <p:spPr>
          <a:xfrm>
            <a:off x="-818172" y="242372"/>
            <a:ext cx="237566" cy="369332"/>
          </a:xfrm>
          <a:prstGeom prst="rect">
            <a:avLst/>
          </a:prstGeom>
        </p:spPr>
        <p:txBody>
          <a:bodyPr wrap="none">
            <a:spAutoFit/>
          </a:bodyPr>
          <a:lstStyle/>
          <a:p>
            <a:r>
              <a:rPr lang="it-IT" dirty="0"/>
              <a:t> </a:t>
            </a:r>
          </a:p>
        </p:txBody>
      </p:sp>
    </p:spTree>
    <p:extLst>
      <p:ext uri="{BB962C8B-B14F-4D97-AF65-F5344CB8AC3E}">
        <p14:creationId xmlns:p14="http://schemas.microsoft.com/office/powerpoint/2010/main" val="405297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F28A06-7B82-421C-935B-92B4C46CF199}"/>
              </a:ext>
            </a:extLst>
          </p:cNvPr>
          <p:cNvSpPr>
            <a:spLocks noGrp="1"/>
          </p:cNvSpPr>
          <p:nvPr>
            <p:ph type="title"/>
          </p:nvPr>
        </p:nvSpPr>
        <p:spPr/>
        <p:txBody>
          <a:bodyPr/>
          <a:lstStyle/>
          <a:p>
            <a:r>
              <a:rPr lang="en-GB" i="1" dirty="0"/>
              <a:t>Task 3.1: Methodology definition (UNITO)</a:t>
            </a:r>
            <a:r>
              <a:rPr lang="en-GB" i="1" dirty="0">
                <a:ea typeface="Times New Roman" panose="02020603050405020304" pitchFamily="18" charset="0"/>
                <a:cs typeface="Times New Roman" panose="02020603050405020304" pitchFamily="18" charset="0"/>
              </a:rPr>
              <a:t/>
            </a:r>
            <a:br>
              <a:rPr lang="en-GB" i="1" dirty="0">
                <a:ea typeface="Times New Roman" panose="02020603050405020304" pitchFamily="18"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xmlns="" id="{BE15DA74-BC2B-4030-A10F-7FDCD03E5117}"/>
              </a:ext>
            </a:extLst>
          </p:cNvPr>
          <p:cNvSpPr>
            <a:spLocks noGrp="1"/>
          </p:cNvSpPr>
          <p:nvPr>
            <p:ph idx="1"/>
          </p:nvPr>
        </p:nvSpPr>
        <p:spPr/>
        <p:txBody>
          <a:bodyPr/>
          <a:lstStyle/>
          <a:p>
            <a:r>
              <a:rPr lang="it-IT" dirty="0"/>
              <a:t>Duration: M4-M9 – started in M7-M17</a:t>
            </a:r>
          </a:p>
          <a:p>
            <a:endParaRPr lang="it-IT" dirty="0"/>
          </a:p>
          <a:p>
            <a:r>
              <a:rPr lang="en-GB" dirty="0"/>
              <a:t>Task 3.1 objective is to define the pedagogical approach to be used in the training program to enhance farmer learning of technological and soft skills. </a:t>
            </a:r>
          </a:p>
          <a:p>
            <a:r>
              <a:rPr lang="en-GB" dirty="0"/>
              <a:t>WP3 aims are creating relevant educational contents and curricula to answer the skill gap identified in WP1 and WP2. </a:t>
            </a:r>
          </a:p>
          <a:p>
            <a:r>
              <a:rPr lang="en-GB" dirty="0"/>
              <a:t>The Consortium considered essential to wait for the outcomes of tasks 1.4 (Bottom-up survey), 1.5 (Future trend analysis) and in particular of 2.1 (Analysis of skill gaps and new profiles creation), part of the WP2 (Priorities and strategy design), which started and will end in M7-M12, M8-M15 and M12-M15 respectively.</a:t>
            </a:r>
          </a:p>
          <a:p>
            <a:r>
              <a:rPr lang="en-GB" dirty="0"/>
              <a:t> This is to achieve more significant implementation of the task itself and have a broader and more in-depth view of the topic, a fundamental part of the entire project.</a:t>
            </a:r>
            <a:endParaRPr lang="it-IT" dirty="0"/>
          </a:p>
        </p:txBody>
      </p:sp>
      <p:sp>
        <p:nvSpPr>
          <p:cNvPr id="4" name="Segnaposto numero diapositiva 3">
            <a:extLst>
              <a:ext uri="{FF2B5EF4-FFF2-40B4-BE49-F238E27FC236}">
                <a16:creationId xmlns:a16="http://schemas.microsoft.com/office/drawing/2014/main" xmlns="" id="{8EF6D489-A5BE-4CA8-9BEA-50B27B20A9C2}"/>
              </a:ext>
            </a:extLst>
          </p:cNvPr>
          <p:cNvSpPr>
            <a:spLocks noGrp="1"/>
          </p:cNvSpPr>
          <p:nvPr>
            <p:ph type="sldNum" sz="quarter" idx="12"/>
          </p:nvPr>
        </p:nvSpPr>
        <p:spPr/>
        <p:txBody>
          <a:bodyPr/>
          <a:lstStyle/>
          <a:p>
            <a:fld id="{C94A9C6C-1472-49E2-A08D-475DB4E3CBD3}" type="slidenum">
              <a:rPr lang="en-US" smtClean="0"/>
              <a:pPr/>
              <a:t>2</a:t>
            </a:fld>
            <a:endParaRPr lang="en-US" dirty="0"/>
          </a:p>
        </p:txBody>
      </p:sp>
    </p:spTree>
    <p:extLst>
      <p:ext uri="{BB962C8B-B14F-4D97-AF65-F5344CB8AC3E}">
        <p14:creationId xmlns:p14="http://schemas.microsoft.com/office/powerpoint/2010/main" val="426034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1009" y="292479"/>
            <a:ext cx="7315200" cy="1154097"/>
          </a:xfrm>
        </p:spPr>
        <p:txBody>
          <a:bodyPr>
            <a:normAutofit/>
          </a:bodyPr>
          <a:lstStyle/>
          <a:p>
            <a:r>
              <a:rPr lang="it-IT" dirty="0" err="1"/>
              <a:t>Reasons</a:t>
            </a:r>
            <a:r>
              <a:rPr lang="it-IT" dirty="0"/>
              <a:t> to </a:t>
            </a:r>
            <a:r>
              <a:rPr lang="it-IT" dirty="0" err="1"/>
              <a:t>adopt</a:t>
            </a:r>
            <a:r>
              <a:rPr lang="it-IT" dirty="0"/>
              <a:t> the </a:t>
            </a:r>
            <a:r>
              <a:rPr lang="it-IT" dirty="0" err="1"/>
              <a:t>flipped</a:t>
            </a:r>
            <a:r>
              <a:rPr lang="it-IT" dirty="0"/>
              <a:t> </a:t>
            </a:r>
            <a:r>
              <a:rPr lang="it-IT" dirty="0" err="1"/>
              <a:t>class</a:t>
            </a:r>
            <a:endParaRPr lang="it-IT" dirty="0"/>
          </a:p>
        </p:txBody>
      </p:sp>
      <p:sp>
        <p:nvSpPr>
          <p:cNvPr id="3" name="Segnaposto contenuto 2"/>
          <p:cNvSpPr>
            <a:spLocks noGrp="1"/>
          </p:cNvSpPr>
          <p:nvPr>
            <p:ph idx="1"/>
          </p:nvPr>
        </p:nvSpPr>
        <p:spPr>
          <a:xfrm>
            <a:off x="628650" y="1446576"/>
            <a:ext cx="7886700" cy="5641570"/>
          </a:xfrm>
        </p:spPr>
        <p:txBody>
          <a:bodyPr>
            <a:normAutofit/>
          </a:bodyPr>
          <a:lstStyle/>
          <a:p>
            <a:r>
              <a:rPr lang="it-IT" dirty="0"/>
              <a:t>Language and </a:t>
            </a:r>
            <a:r>
              <a:rPr lang="it-IT" dirty="0" err="1"/>
              <a:t>technology</a:t>
            </a:r>
            <a:r>
              <a:rPr lang="it-IT" dirty="0"/>
              <a:t> </a:t>
            </a:r>
            <a:r>
              <a:rPr lang="it-IT" dirty="0" err="1"/>
              <a:t>familiar</a:t>
            </a:r>
            <a:r>
              <a:rPr lang="it-IT" dirty="0"/>
              <a:t> with </a:t>
            </a:r>
            <a:r>
              <a:rPr lang="it-IT" dirty="0" err="1"/>
              <a:t>students</a:t>
            </a:r>
            <a:r>
              <a:rPr lang="it-IT" dirty="0"/>
              <a:t> </a:t>
            </a:r>
            <a:r>
              <a:rPr lang="it-IT" dirty="0" err="1"/>
              <a:t>today</a:t>
            </a:r>
            <a:endParaRPr lang="en-US" dirty="0"/>
          </a:p>
          <a:p>
            <a:r>
              <a:rPr lang="it-IT" dirty="0"/>
              <a:t>Students </a:t>
            </a:r>
            <a:r>
              <a:rPr lang="it-IT" dirty="0" err="1"/>
              <a:t>could</a:t>
            </a:r>
            <a:r>
              <a:rPr lang="it-IT" dirty="0"/>
              <a:t> look </a:t>
            </a:r>
            <a:r>
              <a:rPr lang="it-IT" dirty="0" err="1"/>
              <a:t>again</a:t>
            </a:r>
            <a:r>
              <a:rPr lang="it-IT" dirty="0"/>
              <a:t> </a:t>
            </a:r>
            <a:r>
              <a:rPr lang="it-IT" dirty="0" err="1"/>
              <a:t>at</a:t>
            </a:r>
            <a:r>
              <a:rPr lang="it-IT" dirty="0"/>
              <a:t> the </a:t>
            </a:r>
            <a:r>
              <a:rPr lang="it-IT" dirty="0" err="1"/>
              <a:t>lesson</a:t>
            </a:r>
            <a:endParaRPr lang="en-US" dirty="0"/>
          </a:p>
          <a:p>
            <a:r>
              <a:rPr lang="it-IT" dirty="0" err="1"/>
              <a:t>Increase</a:t>
            </a:r>
            <a:r>
              <a:rPr lang="it-IT" dirty="0"/>
              <a:t> </a:t>
            </a:r>
            <a:r>
              <a:rPr lang="it-IT" dirty="0" err="1"/>
              <a:t>interaction</a:t>
            </a:r>
            <a:r>
              <a:rPr lang="it-IT" dirty="0"/>
              <a:t> </a:t>
            </a:r>
            <a:r>
              <a:rPr lang="it-IT" dirty="0" err="1"/>
              <a:t>student-teacher</a:t>
            </a:r>
            <a:endParaRPr lang="it-IT" dirty="0"/>
          </a:p>
          <a:p>
            <a:r>
              <a:rPr lang="it-IT" dirty="0" err="1"/>
              <a:t>Allows</a:t>
            </a:r>
            <a:r>
              <a:rPr lang="it-IT" dirty="0"/>
              <a:t> teachers to know better </a:t>
            </a:r>
            <a:r>
              <a:rPr lang="it-IT" dirty="0" err="1"/>
              <a:t>their</a:t>
            </a:r>
            <a:r>
              <a:rPr lang="it-IT" dirty="0"/>
              <a:t> </a:t>
            </a:r>
            <a:r>
              <a:rPr lang="it-IT" dirty="0" err="1"/>
              <a:t>students</a:t>
            </a:r>
            <a:r>
              <a:rPr lang="it-IT" dirty="0"/>
              <a:t> (</a:t>
            </a:r>
            <a:r>
              <a:rPr lang="it-IT" dirty="0" err="1"/>
              <a:t>continuous</a:t>
            </a:r>
            <a:r>
              <a:rPr lang="it-IT" dirty="0"/>
              <a:t> monitoring of </a:t>
            </a:r>
            <a:r>
              <a:rPr lang="it-IT" dirty="0" err="1"/>
              <a:t>student</a:t>
            </a:r>
            <a:r>
              <a:rPr lang="it-IT" dirty="0"/>
              <a:t> </a:t>
            </a:r>
            <a:r>
              <a:rPr lang="it-IT" dirty="0" err="1"/>
              <a:t>activities</a:t>
            </a:r>
            <a:r>
              <a:rPr lang="it-IT" dirty="0"/>
              <a:t>)</a:t>
            </a:r>
            <a:endParaRPr lang="en-US" dirty="0"/>
          </a:p>
          <a:p>
            <a:r>
              <a:rPr lang="it-IT" dirty="0" err="1"/>
              <a:t>Increase</a:t>
            </a:r>
            <a:r>
              <a:rPr lang="it-IT" dirty="0"/>
              <a:t> </a:t>
            </a:r>
            <a:r>
              <a:rPr lang="it-IT" dirty="0" err="1"/>
              <a:t>interaction</a:t>
            </a:r>
            <a:r>
              <a:rPr lang="it-IT" dirty="0"/>
              <a:t> with </a:t>
            </a:r>
            <a:r>
              <a:rPr lang="it-IT" dirty="0" err="1"/>
              <a:t>students</a:t>
            </a:r>
            <a:endParaRPr lang="it-IT" dirty="0"/>
          </a:p>
          <a:p>
            <a:r>
              <a:rPr lang="it-IT" dirty="0" err="1"/>
              <a:t>Change</a:t>
            </a:r>
            <a:r>
              <a:rPr lang="it-IT" dirty="0"/>
              <a:t> management of in </a:t>
            </a:r>
            <a:r>
              <a:rPr lang="it-IT" dirty="0" err="1"/>
              <a:t>class</a:t>
            </a:r>
            <a:r>
              <a:rPr lang="it-IT" dirty="0"/>
              <a:t> time</a:t>
            </a:r>
            <a:endParaRPr lang="en-US" dirty="0"/>
          </a:p>
          <a:p>
            <a:r>
              <a:rPr lang="en-US" dirty="0"/>
              <a:t>Add flexibility in time management for students</a:t>
            </a:r>
          </a:p>
          <a:p>
            <a:r>
              <a:rPr lang="en-US" dirty="0"/>
              <a:t>Add flexibility in time management for teachers</a:t>
            </a:r>
          </a:p>
          <a:p>
            <a:r>
              <a:rPr lang="it-IT" dirty="0">
                <a:solidFill>
                  <a:srgbClr val="2A8ECE"/>
                </a:solidFill>
              </a:rPr>
              <a:t>High ranking </a:t>
            </a:r>
            <a:r>
              <a:rPr lang="it-IT" dirty="0" err="1">
                <a:solidFill>
                  <a:srgbClr val="2A8ECE"/>
                </a:solidFill>
              </a:rPr>
              <a:t>education</a:t>
            </a:r>
            <a:r>
              <a:rPr lang="it-IT" dirty="0">
                <a:solidFill>
                  <a:srgbClr val="2A8ECE"/>
                </a:solidFill>
              </a:rPr>
              <a:t> </a:t>
            </a:r>
            <a:r>
              <a:rPr lang="it-IT" dirty="0" err="1">
                <a:solidFill>
                  <a:srgbClr val="2A8ECE"/>
                </a:solidFill>
              </a:rPr>
              <a:t>institutions</a:t>
            </a:r>
            <a:r>
              <a:rPr lang="it-IT" dirty="0">
                <a:solidFill>
                  <a:srgbClr val="2A8ECE"/>
                </a:solidFill>
              </a:rPr>
              <a:t> use </a:t>
            </a:r>
            <a:r>
              <a:rPr lang="it-IT" dirty="0" err="1">
                <a:solidFill>
                  <a:srgbClr val="2A8ECE"/>
                </a:solidFill>
              </a:rPr>
              <a:t>it</a:t>
            </a:r>
            <a:endParaRPr lang="it-IT" dirty="0">
              <a:solidFill>
                <a:srgbClr val="2A8ECE"/>
              </a:solidFill>
            </a:endParaRPr>
          </a:p>
          <a:p>
            <a:pPr marL="0" indent="0">
              <a:buNone/>
            </a:pPr>
            <a:endParaRPr lang="it-IT" dirty="0"/>
          </a:p>
          <a:p>
            <a:endParaRPr lang="it-IT" dirty="0"/>
          </a:p>
        </p:txBody>
      </p:sp>
    </p:spTree>
    <p:extLst>
      <p:ext uri="{BB962C8B-B14F-4D97-AF65-F5344CB8AC3E}">
        <p14:creationId xmlns:p14="http://schemas.microsoft.com/office/powerpoint/2010/main" val="282231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565" y="232770"/>
            <a:ext cx="7315200" cy="1154097"/>
          </a:xfrm>
        </p:spPr>
        <p:txBody>
          <a:bodyPr/>
          <a:lstStyle/>
          <a:p>
            <a:r>
              <a:rPr lang="en-US" dirty="0">
                <a:solidFill>
                  <a:srgbClr val="2A8ECE"/>
                </a:solidFill>
              </a:rPr>
              <a:t>Benefits</a:t>
            </a:r>
          </a:p>
        </p:txBody>
      </p:sp>
      <p:sp>
        <p:nvSpPr>
          <p:cNvPr id="3" name="Content Placeholder 2"/>
          <p:cNvSpPr>
            <a:spLocks noGrp="1"/>
          </p:cNvSpPr>
          <p:nvPr>
            <p:ph sz="quarter" idx="13"/>
          </p:nvPr>
        </p:nvSpPr>
        <p:spPr>
          <a:xfrm>
            <a:off x="838200" y="1981200"/>
            <a:ext cx="3566160" cy="3593592"/>
          </a:xfrm>
        </p:spPr>
        <p:txBody>
          <a:bodyPr/>
          <a:lstStyle/>
          <a:p>
            <a:pPr algn="l"/>
            <a:r>
              <a:rPr lang="en-US" dirty="0"/>
              <a:t>Student convenience</a:t>
            </a:r>
          </a:p>
          <a:p>
            <a:pPr algn="l"/>
            <a:r>
              <a:rPr lang="en-US" dirty="0"/>
              <a:t>Higher levels of achievement</a:t>
            </a:r>
          </a:p>
          <a:p>
            <a:pPr algn="l"/>
            <a:r>
              <a:rPr lang="en-US" dirty="0"/>
              <a:t>Availability of learning materials anytime, anywhere, on any device</a:t>
            </a:r>
          </a:p>
          <a:p>
            <a:pPr algn="l"/>
            <a:r>
              <a:rPr lang="en-US" dirty="0"/>
              <a:t>High levels of student-student and student-instructor interaction</a:t>
            </a:r>
          </a:p>
          <a:p>
            <a:pPr marL="45720" indent="0">
              <a:buNone/>
            </a:pPr>
            <a:endParaRPr lang="en-US" dirty="0"/>
          </a:p>
        </p:txBody>
      </p:sp>
      <p:sp>
        <p:nvSpPr>
          <p:cNvPr id="4" name="Content Placeholder 3"/>
          <p:cNvSpPr>
            <a:spLocks noGrp="1"/>
          </p:cNvSpPr>
          <p:nvPr>
            <p:ph sz="quarter" idx="14"/>
          </p:nvPr>
        </p:nvSpPr>
        <p:spPr>
          <a:xfrm>
            <a:off x="4876800" y="1988024"/>
            <a:ext cx="3566160" cy="3595687"/>
          </a:xfrm>
        </p:spPr>
        <p:txBody>
          <a:bodyPr/>
          <a:lstStyle/>
          <a:p>
            <a:pPr algn="l"/>
            <a:r>
              <a:rPr lang="en-US" dirty="0"/>
              <a:t>Create a skilled workforce</a:t>
            </a:r>
          </a:p>
          <a:p>
            <a:pPr algn="l"/>
            <a:r>
              <a:rPr lang="en-US" dirty="0"/>
              <a:t>Reduce costs (e.g. Travel expenses)</a:t>
            </a:r>
          </a:p>
          <a:p>
            <a:pPr algn="l"/>
            <a:r>
              <a:rPr lang="en-US" dirty="0">
                <a:solidFill>
                  <a:srgbClr val="2A8ECE"/>
                </a:solidFill>
              </a:rPr>
              <a:t>Resilience of teaching system during pandemic</a:t>
            </a:r>
          </a:p>
          <a:p>
            <a:pPr algn="l"/>
            <a:r>
              <a:rPr lang="en-US" dirty="0"/>
              <a:t>High ROI</a:t>
            </a:r>
          </a:p>
          <a:p>
            <a:pPr algn="l"/>
            <a:r>
              <a:rPr lang="en-US" dirty="0"/>
              <a:t>Better use of classroom space</a:t>
            </a:r>
          </a:p>
          <a:p>
            <a:pPr algn="l"/>
            <a:r>
              <a:rPr lang="en-US" dirty="0"/>
              <a:t>Flexibility for instructors</a:t>
            </a:r>
          </a:p>
          <a:p>
            <a:endParaRPr lang="en-US" dirty="0"/>
          </a:p>
        </p:txBody>
      </p:sp>
    </p:spTree>
    <p:extLst>
      <p:ext uri="{BB962C8B-B14F-4D97-AF65-F5344CB8AC3E}">
        <p14:creationId xmlns:p14="http://schemas.microsoft.com/office/powerpoint/2010/main" val="358361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03582" y="277600"/>
            <a:ext cx="8136835" cy="1154097"/>
          </a:xfrm>
        </p:spPr>
        <p:txBody>
          <a:bodyPr/>
          <a:lstStyle/>
          <a:p>
            <a:r>
              <a:rPr lang="it-IT" dirty="0" err="1"/>
              <a:t>Example</a:t>
            </a:r>
            <a:r>
              <a:rPr lang="it-IT" dirty="0"/>
              <a:t> of Learning </a:t>
            </a:r>
            <a:r>
              <a:rPr lang="it-IT" dirty="0" err="1"/>
              <a:t>Objectives</a:t>
            </a:r>
            <a:r>
              <a:rPr lang="it-IT" dirty="0"/>
              <a:t> (From PLANET)</a:t>
            </a:r>
          </a:p>
        </p:txBody>
      </p:sp>
      <p:sp>
        <p:nvSpPr>
          <p:cNvPr id="6" name="Segnaposto contenuto 5"/>
          <p:cNvSpPr>
            <a:spLocks noGrp="1"/>
          </p:cNvSpPr>
          <p:nvPr>
            <p:ph idx="1"/>
          </p:nvPr>
        </p:nvSpPr>
        <p:spPr/>
        <p:txBody>
          <a:bodyPr>
            <a:normAutofit/>
          </a:bodyPr>
          <a:lstStyle/>
          <a:p>
            <a:pPr marL="0" indent="0">
              <a:buNone/>
            </a:pPr>
            <a:endParaRPr lang="it-IT" dirty="0"/>
          </a:p>
        </p:txBody>
      </p:sp>
      <p:graphicFrame>
        <p:nvGraphicFramePr>
          <p:cNvPr id="2" name="Tabella 1"/>
          <p:cNvGraphicFramePr>
            <a:graphicFrameLocks noGrp="1"/>
          </p:cNvGraphicFramePr>
          <p:nvPr>
            <p:extLst/>
          </p:nvPr>
        </p:nvGraphicFramePr>
        <p:xfrm>
          <a:off x="628650" y="828146"/>
          <a:ext cx="7145753" cy="5488482"/>
        </p:xfrm>
        <a:graphic>
          <a:graphicData uri="http://schemas.openxmlformats.org/drawingml/2006/table">
            <a:tbl>
              <a:tblPr firstRow="1" firstCol="1" bandRow="1">
                <a:tableStyleId>{21E4AEA4-8DFA-4A89-87EB-49C32662AFE0}</a:tableStyleId>
              </a:tblPr>
              <a:tblGrid>
                <a:gridCol w="1451941">
                  <a:extLst>
                    <a:ext uri="{9D8B030D-6E8A-4147-A177-3AD203B41FA5}">
                      <a16:colId xmlns:a16="http://schemas.microsoft.com/office/drawing/2014/main" xmlns="" val="1223795390"/>
                    </a:ext>
                  </a:extLst>
                </a:gridCol>
                <a:gridCol w="5693812">
                  <a:extLst>
                    <a:ext uri="{9D8B030D-6E8A-4147-A177-3AD203B41FA5}">
                      <a16:colId xmlns:a16="http://schemas.microsoft.com/office/drawing/2014/main" xmlns="" val="1972411230"/>
                    </a:ext>
                  </a:extLst>
                </a:gridCol>
              </a:tblGrid>
              <a:tr h="426877">
                <a:tc>
                  <a:txBody>
                    <a:bodyPr/>
                    <a:lstStyle/>
                    <a:p>
                      <a:pPr>
                        <a:lnSpc>
                          <a:spcPct val="115000"/>
                        </a:lnSpc>
                        <a:spcAft>
                          <a:spcPts val="0"/>
                        </a:spcAft>
                      </a:pPr>
                      <a:r>
                        <a:rPr lang="en-GB" sz="2400" dirty="0">
                          <a:solidFill>
                            <a:srgbClr val="2A8ECE"/>
                          </a:solidFill>
                          <a:effectLst/>
                        </a:rPr>
                        <a:t>Module 0</a:t>
                      </a:r>
                      <a:endParaRPr lang="it-IT" sz="2400" dirty="0">
                        <a:solidFill>
                          <a:srgbClr val="2A8ECE"/>
                        </a:solidFill>
                        <a:effectLst/>
                        <a:latin typeface="Calibri" panose="020F0502020204030204" pitchFamily="34" charset="0"/>
                      </a:endParaRPr>
                    </a:p>
                  </a:txBody>
                  <a:tcPr marL="60558" marR="60558" marT="60558" marB="60558" anchor="ctr">
                    <a:solidFill>
                      <a:schemeClr val="bg1"/>
                    </a:solidFill>
                  </a:tcPr>
                </a:tc>
                <a:tc>
                  <a:txBody>
                    <a:bodyPr/>
                    <a:lstStyle/>
                    <a:p>
                      <a:pPr>
                        <a:lnSpc>
                          <a:spcPct val="115000"/>
                        </a:lnSpc>
                        <a:spcAft>
                          <a:spcPts val="0"/>
                        </a:spcAft>
                      </a:pPr>
                      <a:r>
                        <a:rPr lang="en-GB" sz="2400" dirty="0">
                          <a:solidFill>
                            <a:srgbClr val="2A8ECE"/>
                          </a:solidFill>
                          <a:effectLst/>
                        </a:rPr>
                        <a:t>PLANET Introduction, Gender equality and safety training course</a:t>
                      </a:r>
                      <a:endParaRPr lang="it-IT" sz="2400" dirty="0">
                        <a:solidFill>
                          <a:srgbClr val="2A8ECE"/>
                        </a:solidFill>
                        <a:effectLst/>
                        <a:latin typeface="Calibri" panose="020F0502020204030204" pitchFamily="34" charset="0"/>
                      </a:endParaRPr>
                    </a:p>
                  </a:txBody>
                  <a:tcPr marL="60558" marR="60558" marT="60558" marB="60558" anchor="ctr">
                    <a:solidFill>
                      <a:schemeClr val="bg1"/>
                    </a:solidFill>
                  </a:tcPr>
                </a:tc>
                <a:extLst>
                  <a:ext uri="{0D108BD9-81ED-4DB2-BD59-A6C34878D82A}">
                    <a16:rowId xmlns:a16="http://schemas.microsoft.com/office/drawing/2014/main" xmlns="" val="1815920628"/>
                  </a:ext>
                </a:extLst>
              </a:tr>
              <a:tr h="426877">
                <a:tc>
                  <a:txBody>
                    <a:bodyPr/>
                    <a:lstStyle/>
                    <a:p>
                      <a:pPr>
                        <a:lnSpc>
                          <a:spcPct val="115000"/>
                        </a:lnSpc>
                        <a:spcAft>
                          <a:spcPts val="0"/>
                        </a:spcAft>
                      </a:pPr>
                      <a:r>
                        <a:rPr lang="en-GB" sz="1400" dirty="0">
                          <a:solidFill>
                            <a:srgbClr val="2A8ECE"/>
                          </a:solidFill>
                          <a:effectLst/>
                        </a:rPr>
                        <a:t>Day1</a:t>
                      </a:r>
                      <a:endParaRPr lang="it-IT" sz="1400" dirty="0">
                        <a:solidFill>
                          <a:srgbClr val="2A8ECE"/>
                        </a:solidFill>
                        <a:effectLst/>
                        <a:latin typeface="Calibri" panose="020F0502020204030204" pitchFamily="34" charset="0"/>
                      </a:endParaRPr>
                    </a:p>
                  </a:txBody>
                  <a:tcPr marL="60558" marR="60558" marT="60558" marB="60558" anchor="ctr">
                    <a:solidFill>
                      <a:schemeClr val="bg1"/>
                    </a:solidFill>
                  </a:tcPr>
                </a:tc>
                <a:tc>
                  <a:txBody>
                    <a:bodyPr/>
                    <a:lstStyle/>
                    <a:p>
                      <a:pPr>
                        <a:lnSpc>
                          <a:spcPct val="115000"/>
                        </a:lnSpc>
                        <a:spcAft>
                          <a:spcPts val="0"/>
                        </a:spcAft>
                      </a:pPr>
                      <a:r>
                        <a:rPr lang="en-GB" sz="1400" dirty="0">
                          <a:solidFill>
                            <a:srgbClr val="2A8ECE"/>
                          </a:solidFill>
                          <a:effectLst/>
                        </a:rPr>
                        <a:t>Introduction to the Planet Course</a:t>
                      </a:r>
                      <a:endParaRPr lang="it-IT" sz="1400" dirty="0">
                        <a:solidFill>
                          <a:srgbClr val="2A8ECE"/>
                        </a:solidFill>
                        <a:effectLst/>
                        <a:latin typeface="Calibri" panose="020F0502020204030204" pitchFamily="34" charset="0"/>
                      </a:endParaRPr>
                    </a:p>
                  </a:txBody>
                  <a:tcPr marL="60558" marR="60558" marT="60558" marB="60558" anchor="ctr">
                    <a:solidFill>
                      <a:schemeClr val="bg1"/>
                    </a:solidFill>
                  </a:tcPr>
                </a:tc>
                <a:extLst>
                  <a:ext uri="{0D108BD9-81ED-4DB2-BD59-A6C34878D82A}">
                    <a16:rowId xmlns:a16="http://schemas.microsoft.com/office/drawing/2014/main" xmlns="" val="3123966423"/>
                  </a:ext>
                </a:extLst>
              </a:tr>
              <a:tr h="426877">
                <a:tc>
                  <a:txBody>
                    <a:bodyPr/>
                    <a:lstStyle/>
                    <a:p>
                      <a:pPr>
                        <a:lnSpc>
                          <a:spcPct val="115000"/>
                        </a:lnSpc>
                        <a:spcAft>
                          <a:spcPts val="0"/>
                        </a:spcAft>
                      </a:pPr>
                      <a:r>
                        <a:rPr lang="en-GB" sz="1400" b="1" dirty="0">
                          <a:solidFill>
                            <a:schemeClr val="tx1"/>
                          </a:solidFill>
                          <a:effectLst/>
                        </a:rPr>
                        <a:t>LO1</a:t>
                      </a:r>
                      <a:endParaRPr lang="it-IT" sz="1400" b="1" dirty="0">
                        <a:solidFill>
                          <a:schemeClr val="tx1"/>
                        </a:solidFill>
                        <a:effectLst/>
                        <a:latin typeface="Calibri" panose="020F0502020204030204" pitchFamily="34" charset="0"/>
                      </a:endParaRPr>
                    </a:p>
                  </a:txBody>
                  <a:tcPr marL="60558" marR="60558" marT="60558" marB="60558" anchor="ctr">
                    <a:solidFill>
                      <a:schemeClr val="bg1"/>
                    </a:solidFill>
                  </a:tcPr>
                </a:tc>
                <a:tc>
                  <a:txBody>
                    <a:bodyPr/>
                    <a:lstStyle/>
                    <a:p>
                      <a:pPr>
                        <a:lnSpc>
                          <a:spcPct val="115000"/>
                        </a:lnSpc>
                        <a:spcAft>
                          <a:spcPts val="0"/>
                        </a:spcAft>
                      </a:pPr>
                      <a:r>
                        <a:rPr lang="en-GB" sz="1400" b="1" dirty="0">
                          <a:solidFill>
                            <a:schemeClr val="tx1"/>
                          </a:solidFill>
                          <a:effectLst/>
                        </a:rPr>
                        <a:t>Know the educational tools, the training rooms, and the trainers.</a:t>
                      </a:r>
                      <a:endParaRPr lang="it-IT" sz="1400" b="1" dirty="0">
                        <a:solidFill>
                          <a:schemeClr val="tx1"/>
                        </a:solidFill>
                        <a:effectLst/>
                        <a:latin typeface="Calibri" panose="020F0502020204030204" pitchFamily="34" charset="0"/>
                      </a:endParaRPr>
                    </a:p>
                  </a:txBody>
                  <a:tcPr marL="60558" marR="60558" marT="60558" marB="60558" anchor="ctr">
                    <a:solidFill>
                      <a:schemeClr val="bg1"/>
                    </a:solidFill>
                  </a:tcPr>
                </a:tc>
                <a:extLst>
                  <a:ext uri="{0D108BD9-81ED-4DB2-BD59-A6C34878D82A}">
                    <a16:rowId xmlns:a16="http://schemas.microsoft.com/office/drawing/2014/main" xmlns="" val="1660255129"/>
                  </a:ext>
                </a:extLst>
              </a:tr>
              <a:tr h="426877">
                <a:tc>
                  <a:txBody>
                    <a:bodyPr/>
                    <a:lstStyle/>
                    <a:p>
                      <a:pPr>
                        <a:lnSpc>
                          <a:spcPct val="115000"/>
                        </a:lnSpc>
                        <a:spcAft>
                          <a:spcPts val="0"/>
                        </a:spcAft>
                      </a:pPr>
                      <a:r>
                        <a:rPr lang="en-GB" sz="1400" b="1" dirty="0">
                          <a:solidFill>
                            <a:schemeClr val="tx1"/>
                          </a:solidFill>
                          <a:effectLst/>
                        </a:rPr>
                        <a:t>LO2</a:t>
                      </a:r>
                      <a:endParaRPr lang="it-IT" sz="1400" b="1" dirty="0">
                        <a:solidFill>
                          <a:schemeClr val="tx1"/>
                        </a:solidFill>
                        <a:effectLst/>
                        <a:latin typeface="Calibri" panose="020F0502020204030204" pitchFamily="34" charset="0"/>
                      </a:endParaRPr>
                    </a:p>
                  </a:txBody>
                  <a:tcPr marL="60558" marR="60558" marT="60558" marB="60558" anchor="ctr">
                    <a:solidFill>
                      <a:schemeClr val="bg1"/>
                    </a:solidFill>
                  </a:tcPr>
                </a:tc>
                <a:tc>
                  <a:txBody>
                    <a:bodyPr/>
                    <a:lstStyle/>
                    <a:p>
                      <a:pPr>
                        <a:lnSpc>
                          <a:spcPct val="115000"/>
                        </a:lnSpc>
                        <a:spcAft>
                          <a:spcPts val="0"/>
                        </a:spcAft>
                      </a:pPr>
                      <a:r>
                        <a:rPr lang="en-GB" sz="1400" b="1" dirty="0">
                          <a:solidFill>
                            <a:schemeClr val="tx1"/>
                          </a:solidFill>
                          <a:effectLst/>
                        </a:rPr>
                        <a:t>Understand the structure of the course.</a:t>
                      </a:r>
                      <a:endParaRPr lang="it-IT" sz="1400" b="1" dirty="0">
                        <a:solidFill>
                          <a:schemeClr val="tx1"/>
                        </a:solidFill>
                        <a:effectLst/>
                        <a:latin typeface="Calibri" panose="020F0502020204030204" pitchFamily="34" charset="0"/>
                      </a:endParaRPr>
                    </a:p>
                  </a:txBody>
                  <a:tcPr marL="60558" marR="60558" marT="60558" marB="60558" anchor="ctr">
                    <a:solidFill>
                      <a:schemeClr val="bg1"/>
                    </a:solidFill>
                  </a:tcPr>
                </a:tc>
                <a:extLst>
                  <a:ext uri="{0D108BD9-81ED-4DB2-BD59-A6C34878D82A}">
                    <a16:rowId xmlns:a16="http://schemas.microsoft.com/office/drawing/2014/main" xmlns="" val="4115272549"/>
                  </a:ext>
                </a:extLst>
              </a:tr>
              <a:tr h="426877">
                <a:tc>
                  <a:txBody>
                    <a:bodyPr/>
                    <a:lstStyle/>
                    <a:p>
                      <a:pPr>
                        <a:lnSpc>
                          <a:spcPct val="115000"/>
                        </a:lnSpc>
                        <a:spcAft>
                          <a:spcPts val="0"/>
                        </a:spcAft>
                      </a:pPr>
                      <a:r>
                        <a:rPr lang="en-GB" sz="1400" b="1">
                          <a:solidFill>
                            <a:schemeClr val="tx1"/>
                          </a:solidFill>
                          <a:effectLst/>
                        </a:rPr>
                        <a:t>LO3</a:t>
                      </a:r>
                      <a:endParaRPr lang="it-IT" sz="1400" b="1">
                        <a:solidFill>
                          <a:schemeClr val="tx1"/>
                        </a:solidFill>
                        <a:effectLst/>
                        <a:latin typeface="Calibri" panose="020F0502020204030204" pitchFamily="34" charset="0"/>
                      </a:endParaRPr>
                    </a:p>
                  </a:txBody>
                  <a:tcPr marL="60558" marR="60558" marT="60558" marB="60558" anchor="ctr">
                    <a:solidFill>
                      <a:schemeClr val="bg1"/>
                    </a:solidFill>
                  </a:tcPr>
                </a:tc>
                <a:tc>
                  <a:txBody>
                    <a:bodyPr/>
                    <a:lstStyle/>
                    <a:p>
                      <a:pPr>
                        <a:lnSpc>
                          <a:spcPct val="115000"/>
                        </a:lnSpc>
                        <a:spcAft>
                          <a:spcPts val="0"/>
                        </a:spcAft>
                      </a:pPr>
                      <a:r>
                        <a:rPr lang="en-GB" sz="1400" b="1" dirty="0">
                          <a:solidFill>
                            <a:schemeClr val="tx1"/>
                          </a:solidFill>
                          <a:effectLst/>
                        </a:rPr>
                        <a:t>Be aware of personal competence (Core, technical and soft skills).</a:t>
                      </a:r>
                      <a:endParaRPr lang="it-IT" sz="1400" b="1" dirty="0">
                        <a:solidFill>
                          <a:schemeClr val="tx1"/>
                        </a:solidFill>
                        <a:effectLst/>
                        <a:latin typeface="Calibri" panose="020F0502020204030204" pitchFamily="34" charset="0"/>
                      </a:endParaRPr>
                    </a:p>
                  </a:txBody>
                  <a:tcPr marL="60558" marR="60558" marT="60558" marB="60558" anchor="ctr">
                    <a:solidFill>
                      <a:schemeClr val="bg1"/>
                    </a:solidFill>
                  </a:tcPr>
                </a:tc>
                <a:extLst>
                  <a:ext uri="{0D108BD9-81ED-4DB2-BD59-A6C34878D82A}">
                    <a16:rowId xmlns:a16="http://schemas.microsoft.com/office/drawing/2014/main" xmlns="" val="1112782626"/>
                  </a:ext>
                </a:extLst>
              </a:tr>
              <a:tr h="426877">
                <a:tc>
                  <a:txBody>
                    <a:bodyPr/>
                    <a:lstStyle/>
                    <a:p>
                      <a:pPr marL="0" algn="l" defTabSz="914400" rtl="0" eaLnBrk="1" latinLnBrk="0" hangingPunct="1">
                        <a:lnSpc>
                          <a:spcPct val="115000"/>
                        </a:lnSpc>
                        <a:spcAft>
                          <a:spcPts val="0"/>
                        </a:spcAft>
                      </a:pPr>
                      <a:r>
                        <a:rPr lang="en-GB" sz="1400" b="1" kern="1200" dirty="0">
                          <a:solidFill>
                            <a:srgbClr val="2A8ECE"/>
                          </a:solidFill>
                          <a:effectLst/>
                          <a:latin typeface="+mn-lt"/>
                          <a:ea typeface="+mn-ea"/>
                          <a:cs typeface="+mn-cs"/>
                        </a:rPr>
                        <a:t>Day2</a:t>
                      </a:r>
                      <a:endParaRPr lang="it-IT" sz="1400" b="1" kern="1200" dirty="0">
                        <a:solidFill>
                          <a:srgbClr val="2A8ECE"/>
                        </a:solidFill>
                        <a:effectLst/>
                        <a:latin typeface="+mn-lt"/>
                        <a:ea typeface="+mn-ea"/>
                        <a:cs typeface="+mn-cs"/>
                      </a:endParaRPr>
                    </a:p>
                  </a:txBody>
                  <a:tcPr marL="60558" marR="60558" marT="60558" marB="60558" anchor="ctr">
                    <a:solidFill>
                      <a:schemeClr val="bg1"/>
                    </a:solidFill>
                  </a:tcPr>
                </a:tc>
                <a:tc>
                  <a:txBody>
                    <a:bodyPr/>
                    <a:lstStyle/>
                    <a:p>
                      <a:pPr marL="0" algn="l" defTabSz="914400" rtl="0" eaLnBrk="1" latinLnBrk="0" hangingPunct="1">
                        <a:lnSpc>
                          <a:spcPct val="115000"/>
                        </a:lnSpc>
                        <a:spcAft>
                          <a:spcPts val="0"/>
                        </a:spcAft>
                      </a:pPr>
                      <a:r>
                        <a:rPr lang="en-GB" sz="1400" b="1" kern="1200" dirty="0">
                          <a:solidFill>
                            <a:srgbClr val="2A8ECE"/>
                          </a:solidFill>
                          <a:effectLst/>
                          <a:latin typeface="+mn-lt"/>
                          <a:ea typeface="+mn-ea"/>
                          <a:cs typeface="+mn-cs"/>
                        </a:rPr>
                        <a:t>Renewable energy: Environmental sustainability and market potential</a:t>
                      </a:r>
                      <a:endParaRPr lang="it-IT" sz="1400" b="1" kern="1200" dirty="0">
                        <a:solidFill>
                          <a:srgbClr val="2A8ECE"/>
                        </a:solidFill>
                        <a:effectLst/>
                        <a:latin typeface="+mn-lt"/>
                        <a:ea typeface="+mn-ea"/>
                        <a:cs typeface="+mn-cs"/>
                      </a:endParaRPr>
                    </a:p>
                  </a:txBody>
                  <a:tcPr marL="60558" marR="60558" marT="60558" marB="60558" anchor="ctr">
                    <a:solidFill>
                      <a:schemeClr val="bg1"/>
                    </a:solidFill>
                  </a:tcPr>
                </a:tc>
                <a:extLst>
                  <a:ext uri="{0D108BD9-81ED-4DB2-BD59-A6C34878D82A}">
                    <a16:rowId xmlns:a16="http://schemas.microsoft.com/office/drawing/2014/main" xmlns="" val="1181033316"/>
                  </a:ext>
                </a:extLst>
              </a:tr>
              <a:tr h="426877">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LO1</a:t>
                      </a:r>
                      <a:endParaRPr lang="it-IT" sz="1400" b="1" kern="1200" dirty="0">
                        <a:solidFill>
                          <a:schemeClr val="tx1"/>
                        </a:solidFill>
                        <a:effectLst/>
                        <a:latin typeface="+mn-lt"/>
                        <a:ea typeface="+mn-ea"/>
                        <a:cs typeface="+mn-cs"/>
                      </a:endParaRPr>
                    </a:p>
                  </a:txBody>
                  <a:tcPr marL="60558" marR="60558" marT="60558" marB="60558" anchor="ctr">
                    <a:solidFill>
                      <a:schemeClr val="bg1"/>
                    </a:solidFill>
                  </a:tcPr>
                </a:tc>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Be aware of the general issue on environmental sustainability</a:t>
                      </a:r>
                      <a:endParaRPr lang="it-IT" sz="1400" b="1" kern="1200" dirty="0">
                        <a:solidFill>
                          <a:schemeClr val="tx1"/>
                        </a:solidFill>
                        <a:effectLst/>
                        <a:latin typeface="+mn-lt"/>
                        <a:ea typeface="+mn-ea"/>
                        <a:cs typeface="+mn-cs"/>
                      </a:endParaRPr>
                    </a:p>
                  </a:txBody>
                  <a:tcPr marL="60558" marR="60558" marT="60558" marB="60558" anchor="ctr">
                    <a:solidFill>
                      <a:schemeClr val="bg1"/>
                    </a:solidFill>
                  </a:tcPr>
                </a:tc>
                <a:extLst>
                  <a:ext uri="{0D108BD9-81ED-4DB2-BD59-A6C34878D82A}">
                    <a16:rowId xmlns:a16="http://schemas.microsoft.com/office/drawing/2014/main" xmlns="" val="2654954566"/>
                  </a:ext>
                </a:extLst>
              </a:tr>
              <a:tr h="426877">
                <a:tc>
                  <a:txBody>
                    <a:bodyPr/>
                    <a:lstStyle/>
                    <a:p>
                      <a:pPr marL="0" algn="l" defTabSz="914400" rtl="0" eaLnBrk="1" latinLnBrk="0" hangingPunct="1">
                        <a:lnSpc>
                          <a:spcPct val="115000"/>
                        </a:lnSpc>
                        <a:spcAft>
                          <a:spcPts val="0"/>
                        </a:spcAft>
                      </a:pPr>
                      <a:r>
                        <a:rPr lang="en-GB" sz="1400" b="1" kern="1200">
                          <a:solidFill>
                            <a:schemeClr val="tx1"/>
                          </a:solidFill>
                          <a:effectLst/>
                          <a:latin typeface="+mn-lt"/>
                          <a:ea typeface="+mn-ea"/>
                          <a:cs typeface="+mn-cs"/>
                        </a:rPr>
                        <a:t>LO2</a:t>
                      </a:r>
                      <a:endParaRPr lang="it-IT" sz="1400" b="1" kern="1200">
                        <a:solidFill>
                          <a:schemeClr val="tx1"/>
                        </a:solidFill>
                        <a:effectLst/>
                        <a:latin typeface="+mn-lt"/>
                        <a:ea typeface="+mn-ea"/>
                        <a:cs typeface="+mn-cs"/>
                      </a:endParaRPr>
                    </a:p>
                  </a:txBody>
                  <a:tcPr marL="60558" marR="60558" marT="60558" marB="60558" anchor="ctr">
                    <a:solidFill>
                      <a:schemeClr val="bg1"/>
                    </a:solidFill>
                  </a:tcPr>
                </a:tc>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Know the impact of the RES on environmental protection</a:t>
                      </a:r>
                      <a:endParaRPr lang="it-IT" sz="1400" b="1" kern="1200" dirty="0">
                        <a:solidFill>
                          <a:schemeClr val="tx1"/>
                        </a:solidFill>
                        <a:effectLst/>
                        <a:latin typeface="+mn-lt"/>
                        <a:ea typeface="+mn-ea"/>
                        <a:cs typeface="+mn-cs"/>
                      </a:endParaRPr>
                    </a:p>
                  </a:txBody>
                  <a:tcPr marL="60558" marR="60558" marT="60558" marB="60558" anchor="ctr">
                    <a:solidFill>
                      <a:schemeClr val="bg1"/>
                    </a:solidFill>
                  </a:tcPr>
                </a:tc>
                <a:extLst>
                  <a:ext uri="{0D108BD9-81ED-4DB2-BD59-A6C34878D82A}">
                    <a16:rowId xmlns:a16="http://schemas.microsoft.com/office/drawing/2014/main" xmlns="" val="2936368021"/>
                  </a:ext>
                </a:extLst>
              </a:tr>
              <a:tr h="426877">
                <a:tc>
                  <a:txBody>
                    <a:bodyPr/>
                    <a:lstStyle/>
                    <a:p>
                      <a:pPr marL="0" algn="l" defTabSz="914400" rtl="0" eaLnBrk="1" latinLnBrk="0" hangingPunct="1">
                        <a:lnSpc>
                          <a:spcPct val="115000"/>
                        </a:lnSpc>
                        <a:spcAft>
                          <a:spcPts val="0"/>
                        </a:spcAft>
                      </a:pPr>
                      <a:r>
                        <a:rPr lang="en-GB" sz="1400" b="1" kern="1200" dirty="0">
                          <a:solidFill>
                            <a:srgbClr val="2A8ECE"/>
                          </a:solidFill>
                          <a:effectLst/>
                          <a:latin typeface="+mn-lt"/>
                          <a:ea typeface="+mn-ea"/>
                          <a:cs typeface="+mn-cs"/>
                        </a:rPr>
                        <a:t>Day 3</a:t>
                      </a:r>
                      <a:endParaRPr lang="it-IT" sz="1400" b="1" kern="1200" dirty="0">
                        <a:solidFill>
                          <a:srgbClr val="2A8ECE"/>
                        </a:solidFill>
                        <a:effectLst/>
                        <a:latin typeface="+mn-lt"/>
                        <a:ea typeface="+mn-ea"/>
                        <a:cs typeface="+mn-cs"/>
                      </a:endParaRPr>
                    </a:p>
                  </a:txBody>
                  <a:tcPr marL="60558" marR="60558" marT="60558" marB="60558" anchor="ctr">
                    <a:solidFill>
                      <a:schemeClr val="bg1"/>
                    </a:solidFill>
                  </a:tcPr>
                </a:tc>
                <a:tc>
                  <a:txBody>
                    <a:bodyPr/>
                    <a:lstStyle/>
                    <a:p>
                      <a:pPr marL="0" algn="l" defTabSz="914400" rtl="0" eaLnBrk="1" latinLnBrk="0" hangingPunct="1">
                        <a:lnSpc>
                          <a:spcPct val="115000"/>
                        </a:lnSpc>
                        <a:spcAft>
                          <a:spcPts val="0"/>
                        </a:spcAft>
                      </a:pPr>
                      <a:r>
                        <a:rPr lang="en-GB" sz="1400" b="1" kern="1200" dirty="0">
                          <a:solidFill>
                            <a:srgbClr val="2A8ECE"/>
                          </a:solidFill>
                          <a:effectLst/>
                          <a:latin typeface="+mn-lt"/>
                          <a:ea typeface="+mn-ea"/>
                          <a:cs typeface="+mn-cs"/>
                        </a:rPr>
                        <a:t>Horizontal principles and occupational safety and health</a:t>
                      </a:r>
                      <a:endParaRPr lang="it-IT" sz="1400" b="1" kern="1200" dirty="0">
                        <a:solidFill>
                          <a:srgbClr val="2A8ECE"/>
                        </a:solidFill>
                        <a:effectLst/>
                        <a:latin typeface="+mn-lt"/>
                        <a:ea typeface="+mn-ea"/>
                        <a:cs typeface="+mn-cs"/>
                      </a:endParaRPr>
                    </a:p>
                  </a:txBody>
                  <a:tcPr marL="60558" marR="60558" marT="60558" marB="60558" anchor="ctr">
                    <a:solidFill>
                      <a:schemeClr val="bg1"/>
                    </a:solidFill>
                  </a:tcPr>
                </a:tc>
                <a:extLst>
                  <a:ext uri="{0D108BD9-81ED-4DB2-BD59-A6C34878D82A}">
                    <a16:rowId xmlns:a16="http://schemas.microsoft.com/office/drawing/2014/main" xmlns="" val="2268599572"/>
                  </a:ext>
                </a:extLst>
              </a:tr>
              <a:tr h="684225">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LO1</a:t>
                      </a:r>
                      <a:endParaRPr lang="it-IT" sz="1400" b="1" kern="1200" dirty="0">
                        <a:solidFill>
                          <a:schemeClr val="tx1"/>
                        </a:solidFill>
                        <a:effectLst/>
                        <a:latin typeface="+mn-lt"/>
                        <a:ea typeface="+mn-ea"/>
                        <a:cs typeface="+mn-cs"/>
                      </a:endParaRPr>
                    </a:p>
                  </a:txBody>
                  <a:tcPr marL="60558" marR="60558" marT="60558" marB="60558" anchor="ctr">
                    <a:solidFill>
                      <a:schemeClr val="bg1"/>
                    </a:solidFill>
                  </a:tcPr>
                </a:tc>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Understand the concept of equal opportunities and gender equality and how to create a positive work environment.</a:t>
                      </a:r>
                      <a:endParaRPr lang="it-IT" sz="1400" b="1" kern="1200" dirty="0">
                        <a:solidFill>
                          <a:schemeClr val="tx1"/>
                        </a:solidFill>
                        <a:effectLst/>
                        <a:latin typeface="+mn-lt"/>
                        <a:ea typeface="+mn-ea"/>
                        <a:cs typeface="+mn-cs"/>
                      </a:endParaRPr>
                    </a:p>
                  </a:txBody>
                  <a:tcPr marL="60558" marR="60558" marT="60558" marB="60558" anchor="ctr">
                    <a:solidFill>
                      <a:schemeClr val="bg1"/>
                    </a:solidFill>
                  </a:tcPr>
                </a:tc>
                <a:extLst>
                  <a:ext uri="{0D108BD9-81ED-4DB2-BD59-A6C34878D82A}">
                    <a16:rowId xmlns:a16="http://schemas.microsoft.com/office/drawing/2014/main" xmlns="" val="3728664832"/>
                  </a:ext>
                </a:extLst>
              </a:tr>
              <a:tr h="426877">
                <a:tc>
                  <a:txBody>
                    <a:bodyPr/>
                    <a:lstStyle/>
                    <a:p>
                      <a:pPr marL="0" algn="l" defTabSz="914400" rtl="0" eaLnBrk="1" latinLnBrk="0" hangingPunct="1">
                        <a:lnSpc>
                          <a:spcPct val="115000"/>
                        </a:lnSpc>
                        <a:spcAft>
                          <a:spcPts val="0"/>
                        </a:spcAft>
                      </a:pPr>
                      <a:r>
                        <a:rPr lang="en-GB" sz="1400" b="1" kern="1200">
                          <a:solidFill>
                            <a:schemeClr val="tx1"/>
                          </a:solidFill>
                          <a:effectLst/>
                          <a:latin typeface="+mn-lt"/>
                          <a:ea typeface="+mn-ea"/>
                          <a:cs typeface="+mn-cs"/>
                        </a:rPr>
                        <a:t>LO2</a:t>
                      </a:r>
                      <a:endParaRPr lang="it-IT" sz="1400" b="1" kern="1200">
                        <a:solidFill>
                          <a:schemeClr val="tx1"/>
                        </a:solidFill>
                        <a:effectLst/>
                        <a:latin typeface="+mn-lt"/>
                        <a:ea typeface="+mn-ea"/>
                        <a:cs typeface="+mn-cs"/>
                      </a:endParaRPr>
                    </a:p>
                  </a:txBody>
                  <a:tcPr marL="60558" marR="60558" marT="60558" marB="60558" anchor="ctr">
                    <a:solidFill>
                      <a:schemeClr val="bg1"/>
                    </a:solidFill>
                  </a:tcPr>
                </a:tc>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Understand the general education on occupational safety and health.</a:t>
                      </a:r>
                      <a:endParaRPr lang="it-IT" sz="1400" b="1" kern="1200" dirty="0">
                        <a:solidFill>
                          <a:schemeClr val="tx1"/>
                        </a:solidFill>
                        <a:effectLst/>
                        <a:latin typeface="+mn-lt"/>
                        <a:ea typeface="+mn-ea"/>
                        <a:cs typeface="+mn-cs"/>
                      </a:endParaRPr>
                    </a:p>
                  </a:txBody>
                  <a:tcPr marL="60558" marR="60558" marT="60558" marB="60558" anchor="ctr">
                    <a:solidFill>
                      <a:schemeClr val="bg1"/>
                    </a:solidFill>
                  </a:tcPr>
                </a:tc>
                <a:extLst>
                  <a:ext uri="{0D108BD9-81ED-4DB2-BD59-A6C34878D82A}">
                    <a16:rowId xmlns:a16="http://schemas.microsoft.com/office/drawing/2014/main" xmlns="" val="201086697"/>
                  </a:ext>
                </a:extLst>
              </a:tr>
            </a:tbl>
          </a:graphicData>
        </a:graphic>
      </p:graphicFrame>
    </p:spTree>
    <p:extLst>
      <p:ext uri="{BB962C8B-B14F-4D97-AF65-F5344CB8AC3E}">
        <p14:creationId xmlns:p14="http://schemas.microsoft.com/office/powerpoint/2010/main" val="54923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30C786E-723E-468C-B36A-14899D4CAD20}"/>
              </a:ext>
            </a:extLst>
          </p:cNvPr>
          <p:cNvSpPr>
            <a:spLocks noGrp="1"/>
          </p:cNvSpPr>
          <p:nvPr>
            <p:ph type="title"/>
          </p:nvPr>
        </p:nvSpPr>
        <p:spPr>
          <a:xfrm>
            <a:off x="999147" y="228457"/>
            <a:ext cx="7886700" cy="584501"/>
          </a:xfrm>
        </p:spPr>
        <p:txBody>
          <a:bodyPr>
            <a:normAutofit/>
          </a:bodyPr>
          <a:lstStyle/>
          <a:p>
            <a:pPr algn="r"/>
            <a:r>
              <a:rPr lang="it-IT" sz="2800" i="1" dirty="0"/>
              <a:t>Thank </a:t>
            </a:r>
            <a:r>
              <a:rPr lang="it-IT" sz="2800" i="1" dirty="0" err="1"/>
              <a:t>you</a:t>
            </a:r>
            <a:r>
              <a:rPr lang="it-IT" sz="2800" i="1" dirty="0"/>
              <a:t> for </a:t>
            </a:r>
            <a:r>
              <a:rPr lang="it-IT" sz="2800" i="1" dirty="0" err="1"/>
              <a:t>your</a:t>
            </a:r>
            <a:r>
              <a:rPr lang="it-IT" sz="2800" i="1" dirty="0"/>
              <a:t> </a:t>
            </a:r>
            <a:r>
              <a:rPr lang="it-IT" sz="2800" i="1" dirty="0" err="1"/>
              <a:t>attention</a:t>
            </a:r>
            <a:r>
              <a:rPr lang="it-IT" sz="2800" i="1" dirty="0"/>
              <a:t>!</a:t>
            </a:r>
            <a:endParaRPr lang="en-GB" sz="2800" i="1" dirty="0"/>
          </a:p>
        </p:txBody>
      </p:sp>
      <p:sp>
        <p:nvSpPr>
          <p:cNvPr id="3" name="Segnaposto numero diapositiva 2">
            <a:extLst>
              <a:ext uri="{FF2B5EF4-FFF2-40B4-BE49-F238E27FC236}">
                <a16:creationId xmlns:a16="http://schemas.microsoft.com/office/drawing/2014/main" xmlns="" id="{590BAE0D-65AE-477A-8193-AD6EC1E7D333}"/>
              </a:ext>
            </a:extLst>
          </p:cNvPr>
          <p:cNvSpPr>
            <a:spLocks noGrp="1"/>
          </p:cNvSpPr>
          <p:nvPr>
            <p:ph type="sldNum" sz="quarter" idx="12"/>
          </p:nvPr>
        </p:nvSpPr>
        <p:spPr/>
        <p:txBody>
          <a:bodyPr/>
          <a:lstStyle/>
          <a:p>
            <a:fld id="{C94A9C6C-1472-49E2-A08D-475DB4E3CBD3}" type="slidenum">
              <a:rPr lang="en-US" smtClean="0"/>
              <a:pPr/>
              <a:t>23</a:t>
            </a:fld>
            <a:endParaRPr lang="en-US" dirty="0"/>
          </a:p>
        </p:txBody>
      </p:sp>
      <p:sp>
        <p:nvSpPr>
          <p:cNvPr id="4" name="Υπότιτλος 3">
            <a:extLst>
              <a:ext uri="{FF2B5EF4-FFF2-40B4-BE49-F238E27FC236}">
                <a16:creationId xmlns:a16="http://schemas.microsoft.com/office/drawing/2014/main" xmlns="" id="{65DEBD90-D19D-44E1-83DF-43620783F382}"/>
              </a:ext>
            </a:extLst>
          </p:cNvPr>
          <p:cNvSpPr txBox="1">
            <a:spLocks/>
          </p:cNvSpPr>
          <p:nvPr/>
        </p:nvSpPr>
        <p:spPr>
          <a:xfrm>
            <a:off x="332572" y="5501154"/>
            <a:ext cx="7886700" cy="756592"/>
          </a:xfrm>
        </p:spPr>
        <p:txBody>
          <a:bodyPr>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smtClean="0"/>
              <a:t>Remigio</a:t>
            </a:r>
            <a:r>
              <a:rPr lang="en-US" sz="1800" dirty="0" smtClean="0"/>
              <a:t> </a:t>
            </a:r>
            <a:r>
              <a:rPr lang="en-US" sz="1800" dirty="0" err="1" smtClean="0"/>
              <a:t>Berruto</a:t>
            </a:r>
            <a:r>
              <a:rPr lang="en-US" sz="1800" dirty="0" smtClean="0"/>
              <a:t>, UNITO</a:t>
            </a:r>
            <a:endParaRPr lang="en-US" sz="1800" dirty="0"/>
          </a:p>
          <a:p>
            <a:pPr marL="0" indent="0">
              <a:buNone/>
            </a:pPr>
            <a:r>
              <a:rPr lang="en-US" sz="1800" dirty="0" smtClean="0"/>
              <a:t>Remigio.berruto@unito.it</a:t>
            </a:r>
            <a:endParaRPr lang="en-US" sz="1800" dirty="0"/>
          </a:p>
        </p:txBody>
      </p:sp>
      <p:grpSp>
        <p:nvGrpSpPr>
          <p:cNvPr id="2149" name="Gruppo 2148">
            <a:extLst>
              <a:ext uri="{FF2B5EF4-FFF2-40B4-BE49-F238E27FC236}">
                <a16:creationId xmlns:a16="http://schemas.microsoft.com/office/drawing/2014/main" xmlns="" id="{6938B44A-796C-4CFD-94B0-2C4F5FE7FDF5}"/>
              </a:ext>
            </a:extLst>
          </p:cNvPr>
          <p:cNvGrpSpPr/>
          <p:nvPr/>
        </p:nvGrpSpPr>
        <p:grpSpPr>
          <a:xfrm>
            <a:off x="561976" y="1122198"/>
            <a:ext cx="8132385" cy="4247154"/>
            <a:chOff x="561976" y="1122198"/>
            <a:chExt cx="8132385" cy="4247154"/>
          </a:xfrm>
        </p:grpSpPr>
        <p:pic>
          <p:nvPicPr>
            <p:cNvPr id="155" name="Immagine 154">
              <a:extLst>
                <a:ext uri="{FF2B5EF4-FFF2-40B4-BE49-F238E27FC236}">
                  <a16:creationId xmlns:a16="http://schemas.microsoft.com/office/drawing/2014/main" xmlns="" id="{34EA405D-7F7D-4CE4-AC44-C236CD8B7B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a16="http://schemas.microsoft.com/office/drawing/2014/main" xmlns="" id="{8DD5F0B0-0484-48DF-B7A9-B9B46AFE48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a16="http://schemas.microsoft.com/office/drawing/2014/main" xmlns="" id="{2B203592-19AA-42CA-A1BA-9F8B4644638F}"/>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a16="http://schemas.microsoft.com/office/drawing/2014/main" xmlns="" id="{07C8F74A-5B61-4244-AC15-10706D298CB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a16="http://schemas.microsoft.com/office/drawing/2014/main" xmlns="" id="{54DED8C5-4414-4E48-8AEB-A0867ED7A178}"/>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a16="http://schemas.microsoft.com/office/drawing/2014/main" xmlns="" id="{67FB50D9-F194-4C29-81BE-838AE0A9FC0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a16="http://schemas.microsoft.com/office/drawing/2014/main" xmlns="" id="{0D94944F-48DD-4E80-A43F-2A1295C22B8C}"/>
                </a:ext>
              </a:extLst>
            </p:cNvPr>
            <p:cNvPicPr/>
            <p:nvPr/>
          </p:nvPicPr>
          <p:blipFill rotWithShape="1">
            <a:blip r:embed="rId8"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a16="http://schemas.microsoft.com/office/drawing/2014/main" xmlns="" id="{2404C417-368E-470C-9A2C-4E49374F739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a16="http://schemas.microsoft.com/office/drawing/2014/main" xmlns="" id="{20D1BF64-A832-40F0-A62A-EBC7EBC4470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a16="http://schemas.microsoft.com/office/drawing/2014/main" xmlns="" id="{3E972B44-89D4-42F8-807F-698AAE4D15F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a16="http://schemas.microsoft.com/office/drawing/2014/main" xmlns="" id="{D85BE486-DF54-4821-B308-F801734ACEA6}"/>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a16="http://schemas.microsoft.com/office/drawing/2014/main" xmlns="" id="{040B623A-5840-4891-8257-5CDE306CBD8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a16="http://schemas.microsoft.com/office/drawing/2014/main" xmlns="" id="{8E6210E5-E849-4082-8E8B-2FB44B9F6AE1}"/>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a16="http://schemas.microsoft.com/office/drawing/2014/main" xmlns="" id="{3DE2C529-1C42-4F48-9D05-EB49E8D73A80}"/>
                </a:ext>
              </a:extLst>
            </p:cNvPr>
            <p:cNvPicPr/>
            <p:nvPr/>
          </p:nvPicPr>
          <p:blipFill rotWithShape="1">
            <a:blip r:embed="rId15"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a16="http://schemas.microsoft.com/office/drawing/2014/main" xmlns="" id="{B8E561EA-4662-49D6-A42A-9951162108C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a16="http://schemas.microsoft.com/office/drawing/2014/main" xmlns="" id="{8AE5AAAA-3266-4CD7-AA01-8EAA7EB5FF02}"/>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a16="http://schemas.microsoft.com/office/drawing/2014/main" xmlns="" id="{388D9862-02F5-4341-A4A5-B603DFF1DEE3}"/>
                </a:ext>
              </a:extLst>
            </p:cNvPr>
            <p:cNvPicPr/>
            <p:nvPr/>
          </p:nvPicPr>
          <p:blipFill rotWithShape="1">
            <a:blip r:embed="rId18"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a16="http://schemas.microsoft.com/office/drawing/2014/main" xmlns="" id="{D374DEEA-9D97-49A1-A352-D03136C75B7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27319" y="4504514"/>
              <a:ext cx="613216" cy="679465"/>
            </a:xfrm>
            <a:prstGeom prst="rect">
              <a:avLst/>
            </a:prstGeom>
            <a:noFill/>
            <a:ln>
              <a:noFill/>
            </a:ln>
          </p:spPr>
        </p:pic>
        <p:pic>
          <p:nvPicPr>
            <p:cNvPr id="173" name="Immagine 172">
              <a:extLst>
                <a:ext uri="{FF2B5EF4-FFF2-40B4-BE49-F238E27FC236}">
                  <a16:creationId xmlns:a16="http://schemas.microsoft.com/office/drawing/2014/main" xmlns="" id="{F63ED7F2-F1EE-4802-A85B-A758D57978CE}"/>
                </a:ext>
              </a:extLst>
            </p:cNvPr>
            <p:cNvPicPr/>
            <p:nvPr/>
          </p:nvPicPr>
          <p:blipFill rotWithShape="1">
            <a:blip r:embed="rId20"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a16="http://schemas.microsoft.com/office/drawing/2014/main" xmlns="" id="{EB65C0F9-62FA-423A-A329-01F40076CECC}"/>
                </a:ext>
              </a:extLst>
            </p:cNvPr>
            <p:cNvPicPr/>
            <p:nvPr/>
          </p:nvPicPr>
          <p:blipFill rotWithShape="1">
            <a:blip r:embed="rId21"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a16="http://schemas.microsoft.com/office/drawing/2014/main" xmlns="" id="{6820BCA3-71D3-47C9-9109-3EC90BCE9EA8}"/>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a16="http://schemas.microsoft.com/office/drawing/2014/main" xmlns="" id="{1C2F374F-A68E-4F67-A91B-C3622EC4343D}"/>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a16="http://schemas.microsoft.com/office/drawing/2014/main" xmlns="" id="{1781EE73-C433-4285-9B2F-7C8815263BB3}"/>
                </a:ext>
              </a:extLst>
            </p:cNvPr>
            <p:cNvPicPr/>
            <p:nvPr/>
          </p:nvPicPr>
          <p:blipFill rotWithShape="1">
            <a:blip r:embed="rId24"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a16="http://schemas.microsoft.com/office/drawing/2014/main" xmlns="" id="{14966F3A-BBCA-4683-86AB-274848120A01}"/>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179" name="Immagine 178">
              <a:extLst>
                <a:ext uri="{FF2B5EF4-FFF2-40B4-BE49-F238E27FC236}">
                  <a16:creationId xmlns:a16="http://schemas.microsoft.com/office/drawing/2014/main" xmlns="" id="{B7C33491-C9D0-4F7F-82B5-C8EA3BF5914B}"/>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a16="http://schemas.microsoft.com/office/drawing/2014/main" xmlns="" id="{699370E8-91AE-4D91-B524-913F3C8362B4}"/>
                </a:ext>
              </a:extLst>
            </p:cNvPr>
            <p:cNvPicPr/>
            <p:nvPr/>
          </p:nvPicPr>
          <p:blipFill rotWithShape="1">
            <a:blip r:embed="rId27"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a16="http://schemas.microsoft.com/office/drawing/2014/main" xmlns="" id="{C9500430-FFFE-4FB9-A791-37E41B9A56F7}"/>
                </a:ext>
              </a:extLst>
            </p:cNvPr>
            <p:cNvPicPr/>
            <p:nvPr/>
          </p:nvPicPr>
          <p:blipFill rotWithShape="1">
            <a:blip r:embed="rId28" cstate="print">
              <a:extLst>
                <a:ext uri="{28A0092B-C50C-407E-A947-70E740481C1C}">
                  <a14:useLocalDpi xmlns:a14="http://schemas.microsoft.com/office/drawing/2010/main" val="0"/>
                </a:ext>
              </a:extLst>
            </a:blip>
            <a:srcRect b="-27342"/>
            <a:stretch/>
          </p:blipFill>
          <p:spPr bwMode="auto">
            <a:xfrm>
              <a:off x="7008839" y="4518258"/>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a16="http://schemas.microsoft.com/office/drawing/2014/main" xmlns="" id="{07CE7946-D4C5-422A-8BD5-E38C41AA389E}"/>
                </a:ext>
              </a:extLst>
            </p:cNvPr>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183" name="Immagine 182">
              <a:extLst>
                <a:ext uri="{FF2B5EF4-FFF2-40B4-BE49-F238E27FC236}">
                  <a16:creationId xmlns:a16="http://schemas.microsoft.com/office/drawing/2014/main" xmlns="" id="{31598A49-4639-41A2-955D-0725493C4878}"/>
                </a:ext>
              </a:extLst>
            </p:cNvPr>
            <p:cNvPicPr/>
            <p:nvPr/>
          </p:nvPicPr>
          <p:blipFill>
            <a:blip r:embed="rId30" cstate="print">
              <a:extLst>
                <a:ext uri="{28A0092B-C50C-407E-A947-70E740481C1C}">
                  <a14:useLocalDpi xmlns:a14="http://schemas.microsoft.com/office/drawing/2010/main" val="0"/>
                </a:ext>
              </a:extLst>
            </a:blip>
            <a:srcRect/>
            <a:stretch/>
          </p:blipFill>
          <p:spPr bwMode="auto">
            <a:xfrm>
              <a:off x="5029456" y="4872678"/>
              <a:ext cx="1926525" cy="496674"/>
            </a:xfrm>
            <a:prstGeom prst="rect">
              <a:avLst/>
            </a:prstGeom>
            <a:noFill/>
            <a:ln>
              <a:noFill/>
            </a:ln>
          </p:spPr>
        </p:pic>
        <p:pic>
          <p:nvPicPr>
            <p:cNvPr id="184" name="Immagine 183">
              <a:extLst>
                <a:ext uri="{FF2B5EF4-FFF2-40B4-BE49-F238E27FC236}">
                  <a16:creationId xmlns:a16="http://schemas.microsoft.com/office/drawing/2014/main" xmlns="" id="{87D5F2A2-C19E-46F5-9C15-30DCE78C3596}"/>
                </a:ext>
              </a:extLst>
            </p:cNvPr>
            <p:cNvPicPr/>
            <p:nvPr/>
          </p:nvPicPr>
          <p:blipFill>
            <a:blip r:embed="rId31">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a16="http://schemas.microsoft.com/office/drawing/2014/main" xmlns="" id="{508248BB-8DFF-4B1C-88E0-6A1843C9EA65}"/>
                </a:ext>
              </a:extLst>
            </p:cNvPr>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Tree>
    <p:extLst>
      <p:ext uri="{BB962C8B-B14F-4D97-AF65-F5344CB8AC3E}">
        <p14:creationId xmlns:p14="http://schemas.microsoft.com/office/powerpoint/2010/main" val="410932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5404"/>
            <a:ext cx="7886700" cy="540960"/>
          </a:xfrm>
        </p:spPr>
        <p:txBody>
          <a:bodyPr>
            <a:normAutofit fontScale="90000"/>
          </a:bodyPr>
          <a:lstStyle/>
          <a:p>
            <a:r>
              <a:rPr lang="en-US" dirty="0"/>
              <a:t>Online Learning: The evidence</a:t>
            </a:r>
            <a:br>
              <a:rPr lang="en-US" dirty="0"/>
            </a:br>
            <a:r>
              <a:rPr lang="en-US" sz="2200" i="1" dirty="0"/>
              <a:t>National Center for Academic Transformation, USA</a:t>
            </a:r>
          </a:p>
        </p:txBody>
      </p:sp>
      <p:sp>
        <p:nvSpPr>
          <p:cNvPr id="3" name="Content Placeholder 2"/>
          <p:cNvSpPr>
            <a:spLocks noGrp="1"/>
          </p:cNvSpPr>
          <p:nvPr>
            <p:ph idx="1"/>
          </p:nvPr>
        </p:nvSpPr>
        <p:spPr>
          <a:xfrm>
            <a:off x="914400" y="2769833"/>
            <a:ext cx="7315200" cy="1344967"/>
          </a:xfrm>
        </p:spPr>
        <p:txBody>
          <a:bodyPr/>
          <a:lstStyle/>
          <a:p>
            <a:r>
              <a:rPr lang="en-US" dirty="0"/>
              <a:t>156 courses</a:t>
            </a:r>
          </a:p>
          <a:p>
            <a:r>
              <a:rPr lang="en-US" dirty="0"/>
              <a:t>195 institutions</a:t>
            </a:r>
          </a:p>
          <a:p>
            <a:r>
              <a:rPr lang="en-US" dirty="0"/>
              <a:t>250,000 Students</a:t>
            </a:r>
          </a:p>
        </p:txBody>
      </p:sp>
      <p:sp>
        <p:nvSpPr>
          <p:cNvPr id="4" name="Content Placeholder 2"/>
          <p:cNvSpPr txBox="1">
            <a:spLocks/>
          </p:cNvSpPr>
          <p:nvPr/>
        </p:nvSpPr>
        <p:spPr>
          <a:xfrm>
            <a:off x="914400" y="4495801"/>
            <a:ext cx="7315200" cy="990600"/>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dirty="0"/>
              <a:t>Learning outcomes were improved in 72% of the courses</a:t>
            </a:r>
          </a:p>
          <a:p>
            <a:pPr lvl="1"/>
            <a:r>
              <a:rPr lang="en-US" dirty="0"/>
              <a:t>(ability to apply the material, retaining time, critical thinking…)</a:t>
            </a:r>
          </a:p>
          <a:p>
            <a:r>
              <a:rPr lang="en-US" dirty="0"/>
              <a:t>Cost of instruction was reduced on average 34%</a:t>
            </a:r>
          </a:p>
          <a:p>
            <a:r>
              <a:rPr lang="en-US" dirty="0"/>
              <a:t>Cost reduction for students as well…</a:t>
            </a:r>
          </a:p>
        </p:txBody>
      </p:sp>
    </p:spTree>
    <p:extLst>
      <p:ext uri="{BB962C8B-B14F-4D97-AF65-F5344CB8AC3E}">
        <p14:creationId xmlns:p14="http://schemas.microsoft.com/office/powerpoint/2010/main" val="120045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3" y="260258"/>
            <a:ext cx="7315200" cy="1154097"/>
          </a:xfrm>
        </p:spPr>
        <p:txBody>
          <a:bodyPr/>
          <a:lstStyle/>
          <a:p>
            <a:r>
              <a:rPr lang="en-US" dirty="0"/>
              <a:t>Learning Theory</a:t>
            </a:r>
          </a:p>
        </p:txBody>
      </p:sp>
      <p:sp>
        <p:nvSpPr>
          <p:cNvPr id="23" name="Right Arrow 22"/>
          <p:cNvSpPr/>
          <p:nvPr/>
        </p:nvSpPr>
        <p:spPr bwMode="auto">
          <a:xfrm>
            <a:off x="5517154" y="2755654"/>
            <a:ext cx="2432348" cy="1676400"/>
          </a:xfrm>
          <a:prstGeom prst="rightArrow">
            <a:avLst/>
          </a:prstGeom>
          <a:solidFill>
            <a:schemeClr val="bg2">
              <a:lumMod val="10000"/>
              <a:lumOff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70C0"/>
                </a:solidFill>
                <a:effectLst/>
                <a:latin typeface="Arial" charset="0"/>
                <a:ea typeface="Times New Roman" pitchFamily="18" charset="0"/>
                <a:cs typeface="Arial" charset="0"/>
              </a:rPr>
              <a:t>                 Flipped Classroom</a:t>
            </a:r>
          </a:p>
        </p:txBody>
      </p:sp>
      <p:sp>
        <p:nvSpPr>
          <p:cNvPr id="9" name="TextBox 8"/>
          <p:cNvSpPr txBox="1"/>
          <p:nvPr/>
        </p:nvSpPr>
        <p:spPr>
          <a:xfrm>
            <a:off x="1828800" y="4096205"/>
            <a:ext cx="609600" cy="261610"/>
          </a:xfrm>
          <a:prstGeom prst="rect">
            <a:avLst/>
          </a:prstGeom>
          <a:noFill/>
        </p:spPr>
        <p:txBody>
          <a:bodyPr wrap="square" rtlCol="0">
            <a:spAutoFit/>
          </a:bodyPr>
          <a:lstStyle/>
          <a:p>
            <a:r>
              <a:rPr lang="es-MX" sz="1100" b="1" dirty="0"/>
              <a:t>1937</a:t>
            </a:r>
          </a:p>
        </p:txBody>
      </p:sp>
      <p:sp>
        <p:nvSpPr>
          <p:cNvPr id="11" name="TextBox 10"/>
          <p:cNvSpPr txBox="1"/>
          <p:nvPr/>
        </p:nvSpPr>
        <p:spPr>
          <a:xfrm>
            <a:off x="4998448" y="4324629"/>
            <a:ext cx="685800" cy="261610"/>
          </a:xfrm>
          <a:prstGeom prst="rect">
            <a:avLst/>
          </a:prstGeom>
          <a:noFill/>
        </p:spPr>
        <p:txBody>
          <a:bodyPr wrap="square" rtlCol="0">
            <a:spAutoFit/>
          </a:bodyPr>
          <a:lstStyle/>
          <a:p>
            <a:r>
              <a:rPr lang="es-MX" sz="1100" b="1" dirty="0"/>
              <a:t>2000</a:t>
            </a:r>
          </a:p>
        </p:txBody>
      </p:sp>
      <p:sp>
        <p:nvSpPr>
          <p:cNvPr id="17" name="Right Arrow 16"/>
          <p:cNvSpPr/>
          <p:nvPr/>
        </p:nvSpPr>
        <p:spPr bwMode="auto">
          <a:xfrm>
            <a:off x="2133600" y="3039750"/>
            <a:ext cx="3810000" cy="582486"/>
          </a:xfrm>
          <a:prstGeom prst="rightArrow">
            <a:avLst/>
          </a:prstGeom>
          <a:solidFill>
            <a:schemeClr val="bg2">
              <a:lumMod val="10000"/>
              <a:lumOff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Arial" charset="0"/>
                <a:ea typeface="Times New Roman" pitchFamily="18" charset="0"/>
                <a:cs typeface="Arial" charset="0"/>
              </a:rPr>
              <a:t>Behaviorism</a:t>
            </a:r>
          </a:p>
        </p:txBody>
      </p:sp>
      <p:cxnSp>
        <p:nvCxnSpPr>
          <p:cNvPr id="157696" name="Straight Connector 157695"/>
          <p:cNvCxnSpPr>
            <a:endCxn id="9" idx="0"/>
          </p:cNvCxnSpPr>
          <p:nvPr/>
        </p:nvCxnSpPr>
        <p:spPr bwMode="auto">
          <a:xfrm>
            <a:off x="2133600" y="2764848"/>
            <a:ext cx="0" cy="1331357"/>
          </a:xfrm>
          <a:prstGeom prst="line">
            <a:avLst/>
          </a:prstGeom>
          <a:solidFill>
            <a:schemeClr val="tx1"/>
          </a:solidFill>
          <a:ln w="9525"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a:off x="5257800" y="3145179"/>
            <a:ext cx="0" cy="1331357"/>
          </a:xfrm>
          <a:prstGeom prst="line">
            <a:avLst/>
          </a:prstGeom>
          <a:solidFill>
            <a:schemeClr val="tx1"/>
          </a:solidFill>
          <a:ln w="9525" cap="flat" cmpd="sng" algn="ctr">
            <a:solidFill>
              <a:srgbClr val="000000"/>
            </a:solidFill>
            <a:prstDash val="solid"/>
            <a:round/>
            <a:headEnd type="none" w="med" len="med"/>
            <a:tailEnd type="none" w="med" len="med"/>
          </a:ln>
          <a:effectLst/>
        </p:spPr>
      </p:cxnSp>
      <p:grpSp>
        <p:nvGrpSpPr>
          <p:cNvPr id="3" name="Group 2"/>
          <p:cNvGrpSpPr/>
          <p:nvPr/>
        </p:nvGrpSpPr>
        <p:grpSpPr>
          <a:xfrm>
            <a:off x="3811133" y="3622236"/>
            <a:ext cx="3898631" cy="2813357"/>
            <a:chOff x="3811133" y="3622236"/>
            <a:chExt cx="3898631" cy="2813357"/>
          </a:xfrm>
          <a:solidFill>
            <a:schemeClr val="bg2">
              <a:lumMod val="10000"/>
              <a:lumOff val="90000"/>
            </a:schemeClr>
          </a:solidFill>
        </p:grpSpPr>
        <p:sp>
          <p:nvSpPr>
            <p:cNvPr id="31" name="Right Arrow 30"/>
            <p:cNvSpPr/>
            <p:nvPr/>
          </p:nvSpPr>
          <p:spPr bwMode="auto">
            <a:xfrm>
              <a:off x="3811133" y="3622236"/>
              <a:ext cx="2341732" cy="590258"/>
            </a:xfrm>
            <a:prstGeom prst="rightArrow">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Arial" charset="0"/>
                  <a:ea typeface="Times New Roman" pitchFamily="18" charset="0"/>
                  <a:cs typeface="Arial" charset="0"/>
                </a:rPr>
                <a:t>Constructivism</a:t>
              </a:r>
            </a:p>
          </p:txBody>
        </p:sp>
        <p:pic>
          <p:nvPicPr>
            <p:cNvPr id="10" name="Picture 9"/>
            <p:cNvPicPr>
              <a:picLocks noChangeAspect="1"/>
            </p:cNvPicPr>
            <p:nvPr/>
          </p:nvPicPr>
          <p:blipFill>
            <a:blip r:embed="rId3"/>
            <a:stretch>
              <a:fillRect/>
            </a:stretch>
          </p:blipFill>
          <p:spPr>
            <a:xfrm>
              <a:off x="4016182" y="5045692"/>
              <a:ext cx="2362200" cy="1389901"/>
            </a:xfrm>
            <a:prstGeom prst="rect">
              <a:avLst/>
            </a:prstGeom>
            <a:grpFill/>
            <a:ln>
              <a:solidFill>
                <a:schemeClr val="tx1"/>
              </a:solid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314" y="5045693"/>
              <a:ext cx="1314450" cy="1389900"/>
            </a:xfrm>
            <a:prstGeom prst="rect">
              <a:avLst/>
            </a:prstGeom>
            <a:grpFill/>
            <a:ln>
              <a:solidFill>
                <a:schemeClr val="tx1"/>
              </a:solidFill>
            </a:ln>
          </p:spPr>
        </p:pic>
      </p:grpSp>
      <p:sp>
        <p:nvSpPr>
          <p:cNvPr id="14" name="TextBox 13"/>
          <p:cNvSpPr txBox="1"/>
          <p:nvPr/>
        </p:nvSpPr>
        <p:spPr>
          <a:xfrm>
            <a:off x="1601420" y="1633915"/>
            <a:ext cx="2755250" cy="1261884"/>
          </a:xfrm>
          <a:prstGeom prst="rect">
            <a:avLst/>
          </a:prstGeom>
          <a:solidFill>
            <a:schemeClr val="tx1"/>
          </a:solidFill>
        </p:spPr>
        <p:txBody>
          <a:bodyPr wrap="square" rtlCol="0">
            <a:spAutoFit/>
          </a:bodyPr>
          <a:lstStyle/>
          <a:p>
            <a:pPr algn="l"/>
            <a:r>
              <a:rPr lang="en-US" sz="1600" dirty="0">
                <a:solidFill>
                  <a:schemeClr val="bg1"/>
                </a:solidFill>
              </a:rPr>
              <a:t>Teachers must learn how to teach… they need only to be taught more effective ways of teaching</a:t>
            </a:r>
          </a:p>
          <a:p>
            <a:pPr algn="l"/>
            <a:r>
              <a:rPr lang="en-US" sz="1200" b="1" dirty="0">
                <a:solidFill>
                  <a:srgbClr val="6666FF"/>
                </a:solidFill>
              </a:rPr>
              <a:t>B.F. Skinner</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64" y="1633915"/>
            <a:ext cx="891398" cy="1261884"/>
          </a:xfrm>
          <a:prstGeom prst="rect">
            <a:avLst/>
          </a:prstGeom>
          <a:ln>
            <a:solidFill>
              <a:schemeClr val="tx1">
                <a:lumMod val="85000"/>
              </a:schemeClr>
            </a:solidFill>
          </a:ln>
        </p:spPr>
      </p:pic>
    </p:spTree>
    <p:extLst>
      <p:ext uri="{BB962C8B-B14F-4D97-AF65-F5344CB8AC3E}">
        <p14:creationId xmlns:p14="http://schemas.microsoft.com/office/powerpoint/2010/main" val="48033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3708"/>
            <a:ext cx="6934200" cy="1143000"/>
          </a:xfrm>
        </p:spPr>
        <p:txBody>
          <a:bodyPr>
            <a:normAutofit/>
          </a:bodyPr>
          <a:lstStyle/>
          <a:p>
            <a:r>
              <a:rPr lang="en-US" dirty="0"/>
              <a:t>Traditional </a:t>
            </a:r>
            <a:r>
              <a:rPr lang="en-US" dirty="0" err="1"/>
              <a:t>vs.Flipped</a:t>
            </a:r>
            <a:r>
              <a:rPr lang="en-US" dirty="0"/>
              <a:t> Classroom</a:t>
            </a:r>
          </a:p>
        </p:txBody>
      </p:sp>
      <p:graphicFrame>
        <p:nvGraphicFramePr>
          <p:cNvPr id="5" name="Content Placeholder 4"/>
          <p:cNvGraphicFramePr>
            <a:graphicFrameLocks noGrp="1"/>
          </p:cNvGraphicFramePr>
          <p:nvPr>
            <p:ph idx="1"/>
            <p:extLst/>
          </p:nvPr>
        </p:nvGraphicFramePr>
        <p:xfrm>
          <a:off x="533400" y="1371600"/>
          <a:ext cx="5791200" cy="254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extLst/>
          </p:nvPr>
        </p:nvGraphicFramePr>
        <p:xfrm>
          <a:off x="533400" y="3962400"/>
          <a:ext cx="5791200" cy="25447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30" name="Picture 6" descr="http://edudemic.com/wp-content/uploads/2013/02/laptop-classroom.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8295" y="2057400"/>
            <a:ext cx="2201333"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orthwestern.edu/studentaffairs/assessment/media/images/hrpicture.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6299" y="4495800"/>
            <a:ext cx="2201333" cy="1466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181374" y="5943600"/>
            <a:ext cx="4390626"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Any TIME, Any WHERE, Any DEVICE</a:t>
            </a:r>
          </a:p>
        </p:txBody>
      </p:sp>
    </p:spTree>
    <p:extLst>
      <p:ext uri="{BB962C8B-B14F-4D97-AF65-F5344CB8AC3E}">
        <p14:creationId xmlns:p14="http://schemas.microsoft.com/office/powerpoint/2010/main" val="133120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95"/>
            <a:ext cx="7315200" cy="1154097"/>
          </a:xfrm>
        </p:spPr>
        <p:txBody>
          <a:bodyPr>
            <a:normAutofit/>
          </a:bodyPr>
          <a:lstStyle/>
          <a:p>
            <a:r>
              <a:rPr lang="en-US" dirty="0"/>
              <a:t>Bloom taxonomy  - levels of learning </a:t>
            </a:r>
          </a:p>
        </p:txBody>
      </p:sp>
      <p:sp>
        <p:nvSpPr>
          <p:cNvPr id="3" name="Content Placeholder 2"/>
          <p:cNvSpPr>
            <a:spLocks noGrp="1"/>
          </p:cNvSpPr>
          <p:nvPr>
            <p:ph idx="1"/>
          </p:nvPr>
        </p:nvSpPr>
        <p:spPr>
          <a:xfrm>
            <a:off x="1276620" y="5596703"/>
            <a:ext cx="7315200" cy="594360"/>
          </a:xfrm>
        </p:spPr>
        <p:txBody>
          <a:bodyPr/>
          <a:lstStyle/>
          <a:p>
            <a:r>
              <a:rPr lang="en-US" b="1" dirty="0">
                <a:solidFill>
                  <a:srgbClr val="2A8ECE"/>
                </a:solidFill>
              </a:rPr>
              <a:t>Not</a:t>
            </a:r>
            <a:r>
              <a:rPr lang="en-US" dirty="0">
                <a:solidFill>
                  <a:srgbClr val="2A8ECE"/>
                </a:solidFill>
              </a:rPr>
              <a:t> </a:t>
            </a:r>
            <a:r>
              <a:rPr lang="en-US" b="1" dirty="0">
                <a:solidFill>
                  <a:srgbClr val="2A8ECE"/>
                </a:solidFill>
              </a:rPr>
              <a:t>all materials needs higher level of learning</a:t>
            </a:r>
          </a:p>
          <a:p>
            <a:r>
              <a:rPr lang="en-US" b="1" dirty="0">
                <a:solidFill>
                  <a:srgbClr val="2A8ECE"/>
                </a:solidFill>
              </a:rPr>
              <a:t>Not all materials needs to be taught in class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797346"/>
            <a:ext cx="6400800" cy="4819352"/>
          </a:xfrm>
          <a:prstGeom prst="rect">
            <a:avLst/>
          </a:prstGeom>
        </p:spPr>
      </p:pic>
      <p:sp>
        <p:nvSpPr>
          <p:cNvPr id="7" name="Right Brace 6"/>
          <p:cNvSpPr/>
          <p:nvPr/>
        </p:nvSpPr>
        <p:spPr>
          <a:xfrm>
            <a:off x="7086600" y="3848100"/>
            <a:ext cx="304800" cy="2095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7124700" y="1752600"/>
            <a:ext cx="266700" cy="20286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079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quarter" idx="13"/>
          </p:nvPr>
        </p:nvSpPr>
        <p:spPr>
          <a:xfrm>
            <a:off x="416339" y="959679"/>
            <a:ext cx="4099560" cy="3593592"/>
          </a:xfrm>
        </p:spPr>
        <p:txBody>
          <a:bodyPr/>
          <a:lstStyle/>
          <a:p>
            <a:r>
              <a:rPr lang="it-IT" dirty="0" err="1"/>
              <a:t>Activities</a:t>
            </a:r>
            <a:r>
              <a:rPr lang="it-IT" dirty="0"/>
              <a:t> </a:t>
            </a:r>
            <a:r>
              <a:rPr lang="it-IT" dirty="0" err="1"/>
              <a:t>that</a:t>
            </a:r>
            <a:r>
              <a:rPr lang="it-IT" dirty="0"/>
              <a:t> can be </a:t>
            </a:r>
            <a:r>
              <a:rPr lang="it-IT" dirty="0" err="1"/>
              <a:t>carried</a:t>
            </a:r>
            <a:r>
              <a:rPr lang="it-IT" dirty="0"/>
              <a:t> alone </a:t>
            </a:r>
            <a:r>
              <a:rPr lang="it-IT" sz="1600" dirty="0"/>
              <a:t>(</a:t>
            </a:r>
            <a:r>
              <a:rPr lang="it-IT" sz="1600" dirty="0" err="1"/>
              <a:t>quality</a:t>
            </a:r>
            <a:r>
              <a:rPr lang="it-IT" sz="1600" dirty="0"/>
              <a:t> of </a:t>
            </a:r>
            <a:r>
              <a:rPr lang="it-IT" sz="1600" dirty="0" err="1"/>
              <a:t>material</a:t>
            </a:r>
            <a:r>
              <a:rPr lang="it-IT" sz="1600" dirty="0"/>
              <a:t> </a:t>
            </a:r>
            <a:r>
              <a:rPr lang="it-IT" sz="1600" dirty="0" err="1"/>
              <a:t>very</a:t>
            </a:r>
            <a:r>
              <a:rPr lang="it-IT" sz="1600" dirty="0"/>
              <a:t> </a:t>
            </a:r>
            <a:r>
              <a:rPr lang="it-IT" sz="1600" dirty="0" err="1"/>
              <a:t>important</a:t>
            </a:r>
            <a:r>
              <a:rPr lang="it-IT" sz="1600" dirty="0"/>
              <a:t>)</a:t>
            </a:r>
          </a:p>
          <a:p>
            <a:r>
              <a:rPr lang="it-IT" dirty="0" err="1"/>
              <a:t>Obtained</a:t>
            </a:r>
            <a:r>
              <a:rPr lang="it-IT" dirty="0"/>
              <a:t> with:</a:t>
            </a:r>
          </a:p>
          <a:p>
            <a:pPr lvl="1"/>
            <a:r>
              <a:rPr lang="it-IT" dirty="0"/>
              <a:t>Video</a:t>
            </a:r>
          </a:p>
          <a:p>
            <a:pPr lvl="1"/>
            <a:r>
              <a:rPr lang="it-IT" dirty="0"/>
              <a:t>Quiz, test</a:t>
            </a:r>
          </a:p>
          <a:p>
            <a:pPr lvl="1"/>
            <a:r>
              <a:rPr lang="it-IT" dirty="0" err="1"/>
              <a:t>Exercices</a:t>
            </a:r>
            <a:endParaRPr lang="it-IT" dirty="0"/>
          </a:p>
          <a:p>
            <a:r>
              <a:rPr lang="it-IT" dirty="0"/>
              <a:t>Technical </a:t>
            </a:r>
            <a:r>
              <a:rPr lang="it-IT" dirty="0" err="1"/>
              <a:t>visits</a:t>
            </a:r>
            <a:r>
              <a:rPr lang="it-IT" dirty="0"/>
              <a:t> (</a:t>
            </a:r>
            <a:r>
              <a:rPr lang="it-IT" dirty="0" err="1"/>
              <a:t>virtual</a:t>
            </a:r>
            <a:r>
              <a:rPr lang="it-IT" dirty="0"/>
              <a:t>)</a:t>
            </a:r>
          </a:p>
        </p:txBody>
      </p:sp>
      <p:sp>
        <p:nvSpPr>
          <p:cNvPr id="6" name="Segnaposto contenuto 5"/>
          <p:cNvSpPr>
            <a:spLocks noGrp="1"/>
          </p:cNvSpPr>
          <p:nvPr>
            <p:ph sz="quarter" idx="14"/>
          </p:nvPr>
        </p:nvSpPr>
        <p:spPr>
          <a:xfrm>
            <a:off x="4628103" y="1003852"/>
            <a:ext cx="4309872" cy="3595687"/>
          </a:xfrm>
        </p:spPr>
        <p:txBody>
          <a:bodyPr/>
          <a:lstStyle/>
          <a:p>
            <a:r>
              <a:rPr lang="it-IT" dirty="0" err="1"/>
              <a:t>Activities</a:t>
            </a:r>
            <a:r>
              <a:rPr lang="it-IT" dirty="0"/>
              <a:t> </a:t>
            </a:r>
            <a:r>
              <a:rPr lang="it-IT" dirty="0" err="1"/>
              <a:t>that</a:t>
            </a:r>
            <a:r>
              <a:rPr lang="it-IT" dirty="0"/>
              <a:t> </a:t>
            </a:r>
            <a:r>
              <a:rPr lang="it-IT" dirty="0" err="1"/>
              <a:t>require</a:t>
            </a:r>
            <a:r>
              <a:rPr lang="it-IT" dirty="0"/>
              <a:t> </a:t>
            </a:r>
            <a:r>
              <a:rPr lang="it-IT" dirty="0" err="1"/>
              <a:t>interaction</a:t>
            </a:r>
            <a:r>
              <a:rPr lang="it-IT" dirty="0"/>
              <a:t> and </a:t>
            </a:r>
            <a:r>
              <a:rPr lang="it-IT" dirty="0" err="1"/>
              <a:t>collaboration</a:t>
            </a:r>
            <a:endParaRPr lang="it-IT" dirty="0"/>
          </a:p>
          <a:p>
            <a:pPr marL="606425" indent="-342900">
              <a:buFont typeface="Wingdings" panose="05000000000000000000" pitchFamily="2" charset="2"/>
              <a:buChar char="à"/>
            </a:pPr>
            <a:r>
              <a:rPr lang="it-IT" dirty="0"/>
              <a:t>on-line, in class  </a:t>
            </a:r>
            <a:r>
              <a:rPr lang="it-IT" sz="1600" dirty="0"/>
              <a:t>(collaboration and interaction </a:t>
            </a:r>
            <a:r>
              <a:rPr lang="it-IT" sz="1600" dirty="0" err="1"/>
              <a:t>important</a:t>
            </a:r>
            <a:r>
              <a:rPr lang="it-IT" sz="1600" dirty="0"/>
              <a:t>)</a:t>
            </a:r>
          </a:p>
          <a:p>
            <a:pPr marL="549275" indent="-285750">
              <a:buFont typeface="Wingdings" panose="05000000000000000000" pitchFamily="2" charset="2"/>
              <a:buChar char="à"/>
            </a:pPr>
            <a:r>
              <a:rPr lang="it-IT" dirty="0" err="1"/>
              <a:t>Techical</a:t>
            </a:r>
            <a:r>
              <a:rPr lang="it-IT" dirty="0"/>
              <a:t> </a:t>
            </a:r>
            <a:r>
              <a:rPr lang="it-IT" dirty="0" err="1"/>
              <a:t>Visits</a:t>
            </a:r>
            <a:r>
              <a:rPr lang="it-IT" dirty="0"/>
              <a:t> (</a:t>
            </a:r>
            <a:r>
              <a:rPr lang="it-IT" dirty="0" err="1"/>
              <a:t>groups</a:t>
            </a:r>
            <a:r>
              <a:rPr lang="it-IT" dirty="0"/>
              <a:t>)</a:t>
            </a:r>
          </a:p>
          <a:p>
            <a:r>
              <a:rPr lang="it-IT" dirty="0" err="1"/>
              <a:t>Obtained</a:t>
            </a:r>
            <a:r>
              <a:rPr lang="it-IT" dirty="0"/>
              <a:t> with:</a:t>
            </a:r>
          </a:p>
          <a:p>
            <a:pPr lvl="1"/>
            <a:r>
              <a:rPr lang="it-IT" dirty="0" err="1"/>
              <a:t>Discussion</a:t>
            </a:r>
            <a:r>
              <a:rPr lang="it-IT" dirty="0"/>
              <a:t> forum</a:t>
            </a:r>
          </a:p>
          <a:p>
            <a:pPr lvl="1"/>
            <a:r>
              <a:rPr lang="it-IT" dirty="0"/>
              <a:t>Group </a:t>
            </a:r>
            <a:r>
              <a:rPr lang="it-IT" dirty="0" err="1"/>
              <a:t>discussion</a:t>
            </a:r>
            <a:endParaRPr lang="it-IT" dirty="0"/>
          </a:p>
          <a:p>
            <a:pPr lvl="1"/>
            <a:r>
              <a:rPr lang="it-IT" dirty="0" err="1"/>
              <a:t>Question</a:t>
            </a:r>
            <a:r>
              <a:rPr lang="it-IT" dirty="0"/>
              <a:t>/</a:t>
            </a:r>
            <a:r>
              <a:rPr lang="it-IT" dirty="0" err="1"/>
              <a:t>answer</a:t>
            </a:r>
            <a:endParaRPr lang="it-IT" dirty="0"/>
          </a:p>
          <a:p>
            <a:pPr lvl="1"/>
            <a:r>
              <a:rPr lang="it-IT" dirty="0"/>
              <a:t>Collaboration to open-</a:t>
            </a:r>
            <a:r>
              <a:rPr lang="it-IT" dirty="0" err="1"/>
              <a:t>ended</a:t>
            </a:r>
            <a:r>
              <a:rPr lang="it-IT" dirty="0"/>
              <a:t> </a:t>
            </a:r>
            <a:r>
              <a:rPr lang="it-IT" dirty="0" err="1"/>
              <a:t>problems</a:t>
            </a:r>
            <a:endParaRPr lang="it-IT" dirty="0"/>
          </a:p>
          <a:p>
            <a:endParaRPr lang="it-IT"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5193393"/>
            <a:ext cx="3167062" cy="136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181600"/>
            <a:ext cx="3733800" cy="135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a:extLst>
              <a:ext uri="{FF2B5EF4-FFF2-40B4-BE49-F238E27FC236}">
                <a16:creationId xmlns:a16="http://schemas.microsoft.com/office/drawing/2014/main" xmlns="" id="{E4C23A16-2A61-4E6F-83FF-B43C8D013214}"/>
              </a:ext>
            </a:extLst>
          </p:cNvPr>
          <p:cNvSpPr txBox="1">
            <a:spLocks/>
          </p:cNvSpPr>
          <p:nvPr/>
        </p:nvSpPr>
        <p:spPr>
          <a:xfrm>
            <a:off x="635639" y="271670"/>
            <a:ext cx="7315200" cy="1154097"/>
          </a:xfrm>
          <a:prstGeom prst="rect">
            <a:avLst/>
          </a:prstGeom>
        </p:spPr>
        <p:txBody>
          <a:bodyPr/>
          <a:lst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a:lstStyle>
          <a:p>
            <a:r>
              <a:rPr lang="en-US" dirty="0">
                <a:solidFill>
                  <a:srgbClr val="2B8ECE"/>
                </a:solidFill>
              </a:rPr>
              <a:t>Flipped classroom activities</a:t>
            </a:r>
          </a:p>
        </p:txBody>
      </p:sp>
    </p:spTree>
    <p:extLst>
      <p:ext uri="{BB962C8B-B14F-4D97-AF65-F5344CB8AC3E}">
        <p14:creationId xmlns:p14="http://schemas.microsoft.com/office/powerpoint/2010/main" val="23411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fade">
                                      <p:cBhvr>
                                        <p:cTn id="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14" y="251791"/>
            <a:ext cx="7315200" cy="1154097"/>
          </a:xfrm>
        </p:spPr>
        <p:txBody>
          <a:bodyPr/>
          <a:lstStyle/>
          <a:p>
            <a:r>
              <a:rPr lang="en-US" dirty="0"/>
              <a:t>Pilot Study:</a:t>
            </a:r>
          </a:p>
        </p:txBody>
      </p:sp>
      <p:sp>
        <p:nvSpPr>
          <p:cNvPr id="3" name="Content Placeholder 2"/>
          <p:cNvSpPr>
            <a:spLocks noGrp="1"/>
          </p:cNvSpPr>
          <p:nvPr>
            <p:ph idx="1"/>
          </p:nvPr>
        </p:nvSpPr>
        <p:spPr>
          <a:xfrm>
            <a:off x="723793" y="1441798"/>
            <a:ext cx="7315200" cy="3539527"/>
          </a:xfrm>
        </p:spPr>
        <p:txBody>
          <a:bodyPr>
            <a:normAutofit fontScale="92500" lnSpcReduction="10000"/>
          </a:bodyPr>
          <a:lstStyle/>
          <a:p>
            <a:pPr marL="45720" indent="0">
              <a:buNone/>
            </a:pPr>
            <a:r>
              <a:rPr lang="en-US" sz="2800" dirty="0"/>
              <a:t>UNITO Student Preferences for Conventional and Flipped Classroom Learning Environments</a:t>
            </a:r>
          </a:p>
          <a:p>
            <a:pPr marL="45720" indent="0">
              <a:buNone/>
            </a:pPr>
            <a:endParaRPr lang="en-US" dirty="0"/>
          </a:p>
          <a:p>
            <a:pPr marL="45720" indent="0">
              <a:buNone/>
            </a:pPr>
            <a:r>
              <a:rPr lang="en-US" sz="2600" dirty="0"/>
              <a:t>Goals:</a:t>
            </a:r>
          </a:p>
          <a:p>
            <a:pPr marL="45720" indent="0">
              <a:buNone/>
            </a:pPr>
            <a:endParaRPr lang="en-US" dirty="0"/>
          </a:p>
          <a:p>
            <a:r>
              <a:rPr lang="en-US" dirty="0"/>
              <a:t>Gain experience in online  and flipped classroom learning methodologies</a:t>
            </a:r>
          </a:p>
          <a:p>
            <a:r>
              <a:rPr lang="en-US" dirty="0"/>
              <a:t>Assess UNITO students preferences for conventional or flipped classroom</a:t>
            </a:r>
          </a:p>
          <a:p>
            <a:r>
              <a:rPr lang="en-US" dirty="0"/>
              <a:t>Assess UNITO students performance</a:t>
            </a:r>
          </a:p>
        </p:txBody>
      </p:sp>
    </p:spTree>
    <p:extLst>
      <p:ext uri="{BB962C8B-B14F-4D97-AF65-F5344CB8AC3E}">
        <p14:creationId xmlns:p14="http://schemas.microsoft.com/office/powerpoint/2010/main" val="168587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39" y="271670"/>
            <a:ext cx="7315200" cy="1154097"/>
          </a:xfrm>
        </p:spPr>
        <p:txBody>
          <a:bodyPr/>
          <a:lstStyle/>
          <a:p>
            <a:r>
              <a:rPr lang="en-US" dirty="0"/>
              <a:t>Trial design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9" y="1828800"/>
            <a:ext cx="7601978"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955402"/>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3349</TotalTime>
  <Words>3050</Words>
  <Application>Microsoft Office PowerPoint</Application>
  <PresentationFormat>Presentazione su schermo (4:3)</PresentationFormat>
  <Paragraphs>345</Paragraphs>
  <Slides>23</Slides>
  <Notes>21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Bahnschrift Light Condensed</vt:lpstr>
      <vt:lpstr>Calibri</vt:lpstr>
      <vt:lpstr>Times New Roman</vt:lpstr>
      <vt:lpstr>Verdana</vt:lpstr>
      <vt:lpstr>Wingdings</vt:lpstr>
      <vt:lpstr>CoLLaboratE-ThemeNew</vt:lpstr>
      <vt:lpstr>WP3 - New tools and training design (UNITO)</vt:lpstr>
      <vt:lpstr>Task 3.1: Methodology definition (UNITO) </vt:lpstr>
      <vt:lpstr>Online Learning: The evidence National Center for Academic Transformation, USA</vt:lpstr>
      <vt:lpstr>Learning Theory</vt:lpstr>
      <vt:lpstr>Traditional vs.Flipped Classroom</vt:lpstr>
      <vt:lpstr>Bloom taxonomy  - levels of learning </vt:lpstr>
      <vt:lpstr>Presentazione standard di PowerPoint</vt:lpstr>
      <vt:lpstr>Pilot Study:</vt:lpstr>
      <vt:lpstr>Trial design</vt:lpstr>
      <vt:lpstr>Learning object ontology and activity design</vt:lpstr>
      <vt:lpstr>Presentazione standard di PowerPoint</vt:lpstr>
      <vt:lpstr>Face to Face, in-class activity in the flipped classroom</vt:lpstr>
      <vt:lpstr>Student Preference Means</vt:lpstr>
      <vt:lpstr>Student Performance</vt:lpstr>
      <vt:lpstr>Required instructor competency </vt:lpstr>
      <vt:lpstr>Agrifood LogisticTraditional A.A. 2015-2016</vt:lpstr>
      <vt:lpstr>Agrifood Logistic Flipped class A.A. 2016-2017</vt:lpstr>
      <vt:lpstr>Test results comparison</vt:lpstr>
      <vt:lpstr>Result consideration</vt:lpstr>
      <vt:lpstr>Reasons to adopt the flipped class</vt:lpstr>
      <vt:lpstr>Benefits</vt:lpstr>
      <vt:lpstr>Example of Learning Objectives (From PLANET)</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Francesca </cp:lastModifiedBy>
  <cp:revision>96</cp:revision>
  <dcterms:created xsi:type="dcterms:W3CDTF">2018-10-15T13:11:22Z</dcterms:created>
  <dcterms:modified xsi:type="dcterms:W3CDTF">2021-03-18T11:48:22Z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