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311" r:id="rId3"/>
    <p:sldId id="340" r:id="rId4"/>
    <p:sldId id="341" r:id="rId5"/>
    <p:sldId id="276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4B5"/>
    <a:srgbClr val="2A8ECE"/>
    <a:srgbClr val="304A89"/>
    <a:srgbClr val="864033"/>
    <a:srgbClr val="2C8FCE"/>
    <a:srgbClr val="344F59"/>
    <a:srgbClr val="FFFFFF"/>
    <a:srgbClr val="F99645"/>
    <a:srgbClr val="F98A39"/>
    <a:srgbClr val="F79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1" autoAdjust="0"/>
    <p:restoredTop sz="94613" autoAdjust="0"/>
  </p:normalViewPr>
  <p:slideViewPr>
    <p:cSldViewPr snapToGrid="0">
      <p:cViewPr varScale="1">
        <p:scale>
          <a:sx n="64" d="100"/>
          <a:sy n="64" d="100"/>
        </p:scale>
        <p:origin x="14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databases will be further used in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4.3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integrated with a geographical map as an additional layer on the website.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databases will be further used in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4.3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integrated with a geographical map as an additional layer on the website.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1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900" y="139393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1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1.jpeg"/><Relationship Id="rId18" Type="http://schemas.openxmlformats.org/officeDocument/2006/relationships/image" Target="../media/image26.png"/><Relationship Id="rId26" Type="http://schemas.openxmlformats.org/officeDocument/2006/relationships/image" Target="../media/image34.jpeg"/><Relationship Id="rId3" Type="http://schemas.openxmlformats.org/officeDocument/2006/relationships/image" Target="../media/image12.png"/><Relationship Id="rId21" Type="http://schemas.openxmlformats.org/officeDocument/2006/relationships/image" Target="../media/image29.png"/><Relationship Id="rId7" Type="http://schemas.openxmlformats.org/officeDocument/2006/relationships/image" Target="../media/image16.png"/><Relationship Id="rId12" Type="http://schemas.openxmlformats.org/officeDocument/2006/relationships/image" Target="../media/image20.tiff"/><Relationship Id="rId17" Type="http://schemas.openxmlformats.org/officeDocument/2006/relationships/image" Target="../media/image25.jpeg"/><Relationship Id="rId25" Type="http://schemas.openxmlformats.org/officeDocument/2006/relationships/image" Target="../media/image33.png"/><Relationship Id="rId2" Type="http://schemas.openxmlformats.org/officeDocument/2006/relationships/image" Target="../media/image5.png"/><Relationship Id="rId16" Type="http://schemas.openxmlformats.org/officeDocument/2006/relationships/image" Target="../media/image24.png"/><Relationship Id="rId20" Type="http://schemas.openxmlformats.org/officeDocument/2006/relationships/image" Target="../media/image28.jpeg"/><Relationship Id="rId29" Type="http://schemas.openxmlformats.org/officeDocument/2006/relationships/image" Target="../media/image3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5" Type="http://schemas.openxmlformats.org/officeDocument/2006/relationships/image" Target="../media/image14.png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jpeg"/><Relationship Id="rId31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Relationship Id="rId27" Type="http://schemas.openxmlformats.org/officeDocument/2006/relationships/image" Target="../media/image35.jpeg"/><Relationship Id="rId30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9" y="2763583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3200" dirty="0"/>
              <a:t>FIELDS </a:t>
            </a:r>
            <a:br>
              <a:rPr lang="en-US" sz="3200" dirty="0"/>
            </a:br>
            <a:r>
              <a:rPr lang="en-US" sz="3200" dirty="0"/>
              <a:t>WP4 – Task 4.3 Map creation</a:t>
            </a:r>
            <a:br>
              <a:rPr lang="en-US" sz="3200" dirty="0"/>
            </a:br>
            <a:r>
              <a:rPr lang="en-US" sz="3200" dirty="0"/>
              <a:t>updated and use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064342" y="4446165"/>
            <a:ext cx="6858000" cy="71886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Francesca Sanna, Project Manager</a:t>
            </a:r>
          </a:p>
          <a:p>
            <a:r>
              <a:rPr lang="en-US" sz="2000" dirty="0"/>
              <a:t>Francesca.sanna@unito.it</a:t>
            </a: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5459591"/>
            <a:ext cx="6858000" cy="755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5</a:t>
            </a:r>
            <a:r>
              <a:rPr lang="en-US" sz="1800" b="1" baseline="30000" dirty="0"/>
              <a:t>th</a:t>
            </a:r>
            <a:r>
              <a:rPr lang="en-US" sz="1800" b="1" dirty="0"/>
              <a:t> Project Monitoring Meeting</a:t>
            </a:r>
          </a:p>
          <a:p>
            <a:r>
              <a:rPr lang="en-US" sz="1800" dirty="0"/>
              <a:t>30-31 May 2022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83994EE-9A29-4A28-82BC-15B80EFFE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144" b="-69837"/>
          <a:stretch/>
        </p:blipFill>
        <p:spPr bwMode="auto">
          <a:xfrm>
            <a:off x="231649" y="184728"/>
            <a:ext cx="2093972" cy="17364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3525015" y="469360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78152"/>
            <a:ext cx="7886700" cy="1854792"/>
          </a:xfrm>
        </p:spPr>
        <p:txBody>
          <a:bodyPr/>
          <a:lstStyle/>
          <a:p>
            <a:pPr marL="0" indent="0">
              <a:buNone/>
            </a:pP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Task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4.3: Map creation, update and use (UNITO), M4-M48</a:t>
            </a:r>
          </a:p>
          <a:p>
            <a:pPr marL="0" indent="0">
              <a:buNone/>
            </a:pPr>
            <a:r>
              <a:rPr lang="it-IT" i="1" dirty="0"/>
              <a:t>Francesca Sanna (UNITO)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D4.3: Online public platform and map (M12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6416BF9-EF72-4CF6-BB56-1CE16768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n-GB" dirty="0"/>
              <a:t>WP4 – Implementation (AERES)</a:t>
            </a:r>
            <a:br>
              <a:rPr lang="en-GB" dirty="0"/>
            </a:br>
            <a:endParaRPr lang="en-GB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D2BD3BD-B219-56CA-DBEA-F3714830A0F5}"/>
              </a:ext>
            </a:extLst>
          </p:cNvPr>
          <p:cNvSpPr/>
          <p:nvPr/>
        </p:nvSpPr>
        <p:spPr>
          <a:xfrm>
            <a:off x="628650" y="5103664"/>
            <a:ext cx="6956373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kept updated during the project lifetime and maintained afterwards. </a:t>
            </a:r>
            <a:endParaRPr lang="en-GB" sz="20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CCF986F-0437-7E85-446E-712F08B51C86}"/>
              </a:ext>
            </a:extLst>
          </p:cNvPr>
          <p:cNvSpPr txBox="1"/>
          <p:nvPr/>
        </p:nvSpPr>
        <p:spPr>
          <a:xfrm>
            <a:off x="552451" y="3132944"/>
            <a:ext cx="79629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order to make the project outputs visible, usable and easily accessible during and after the project, a database with a geographical map, created to collect resources in T1.1 were upgraded and made publicly accessible by UNITO.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261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F1135A-F497-4A27-889E-81855A02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Τίτλος 6">
            <a:extLst>
              <a:ext uri="{FF2B5EF4-FFF2-40B4-BE49-F238E27FC236}">
                <a16:creationId xmlns:a16="http://schemas.microsoft.com/office/drawing/2014/main" id="{8A86A0F6-BE52-4912-8312-7CCBFF4D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s-ES" dirty="0" err="1"/>
              <a:t>Task</a:t>
            </a:r>
            <a:r>
              <a:rPr lang="es-ES" dirty="0"/>
              <a:t> 4.3: </a:t>
            </a:r>
            <a:r>
              <a:rPr lang="es-ES" dirty="0" err="1"/>
              <a:t>Map</a:t>
            </a:r>
            <a:r>
              <a:rPr lang="es-ES" dirty="0"/>
              <a:t> </a:t>
            </a:r>
            <a:r>
              <a:rPr lang="es-ES" dirty="0" err="1"/>
              <a:t>creation</a:t>
            </a:r>
            <a:r>
              <a:rPr lang="es-ES" dirty="0"/>
              <a:t>, </a:t>
            </a:r>
            <a:r>
              <a:rPr lang="es-ES" dirty="0" err="1"/>
              <a:t>update</a:t>
            </a:r>
            <a:r>
              <a:rPr lang="es-ES" dirty="0"/>
              <a:t> and use</a:t>
            </a:r>
            <a:endParaRPr lang="en-US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96B5D6B-14BA-41B4-9A80-E5D695A1375E}"/>
              </a:ext>
            </a:extLst>
          </p:cNvPr>
          <p:cNvSpPr/>
          <p:nvPr/>
        </p:nvSpPr>
        <p:spPr>
          <a:xfrm>
            <a:off x="4471487" y="772604"/>
            <a:ext cx="4302308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with a geographical map</a:t>
            </a:r>
            <a:endParaRPr lang="en-GB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70205" y="926704"/>
            <a:ext cx="3414927" cy="4826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information created in the project, in particular: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(WP1)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 providers/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Previous best practices, projects and their outputs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Curricula available within the project and outside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training and </a:t>
            </a:r>
            <a:r>
              <a:rPr lang="it-IT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apprenticeship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(WP3)</a:t>
            </a:r>
            <a:endParaRPr lang="it-IT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and EU frameworks and funding opportunities (WP5)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4067860" y="1379768"/>
            <a:ext cx="4640825" cy="4366012"/>
            <a:chOff x="3883742" y="1533832"/>
            <a:chExt cx="4640825" cy="4366012"/>
          </a:xfrm>
          <a:solidFill>
            <a:schemeClr val="bg1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3"/>
            <a:srcRect t="60735" r="3674"/>
            <a:stretch/>
          </p:blipFill>
          <p:spPr>
            <a:xfrm>
              <a:off x="3883742" y="3886886"/>
              <a:ext cx="4640825" cy="2012958"/>
            </a:xfrm>
            <a:prstGeom prst="rect">
              <a:avLst/>
            </a:prstGeom>
            <a:grpFill/>
          </p:spPr>
        </p:pic>
        <p:pic>
          <p:nvPicPr>
            <p:cNvPr id="10" name="Immagine 9"/>
            <p:cNvPicPr>
              <a:picLocks noChangeAspect="1"/>
            </p:cNvPicPr>
            <p:nvPr/>
          </p:nvPicPr>
          <p:blipFill rotWithShape="1">
            <a:blip r:embed="rId4"/>
            <a:srcRect t="3263" b="73975"/>
            <a:stretch/>
          </p:blipFill>
          <p:spPr>
            <a:xfrm>
              <a:off x="3982061" y="1533832"/>
              <a:ext cx="4143375" cy="977765"/>
            </a:xfrm>
            <a:prstGeom prst="rect">
              <a:avLst/>
            </a:prstGeom>
            <a:grpFill/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4"/>
            <a:srcRect t="35981" b="56008"/>
            <a:stretch/>
          </p:blipFill>
          <p:spPr>
            <a:xfrm>
              <a:off x="3962397" y="2430468"/>
              <a:ext cx="4143375" cy="344129"/>
            </a:xfrm>
            <a:prstGeom prst="rect">
              <a:avLst/>
            </a:prstGeom>
            <a:grpFill/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 rotWithShape="1">
            <a:blip r:embed="rId4"/>
            <a:srcRect t="54405" b="38500"/>
            <a:stretch/>
          </p:blipFill>
          <p:spPr>
            <a:xfrm>
              <a:off x="3982063" y="2774597"/>
              <a:ext cx="4143375" cy="304800"/>
            </a:xfrm>
            <a:prstGeom prst="rect">
              <a:avLst/>
            </a:prstGeom>
            <a:grpFill/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 rotWithShape="1">
            <a:blip r:embed="rId4"/>
            <a:srcRect t="74204" b="17785"/>
            <a:stretch/>
          </p:blipFill>
          <p:spPr>
            <a:xfrm>
              <a:off x="3982062" y="3150025"/>
              <a:ext cx="4143375" cy="344129"/>
            </a:xfrm>
            <a:prstGeom prst="rect">
              <a:avLst/>
            </a:prstGeom>
            <a:grpFill/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4"/>
            <a:srcRect t="91485"/>
            <a:stretch/>
          </p:blipFill>
          <p:spPr>
            <a:xfrm>
              <a:off x="3991894" y="3450468"/>
              <a:ext cx="4143375" cy="365790"/>
            </a:xfrm>
            <a:prstGeom prst="rect">
              <a:avLst/>
            </a:prstGeom>
            <a:grpFill/>
          </p:spPr>
        </p:pic>
      </p:grpSp>
      <p:sp>
        <p:nvSpPr>
          <p:cNvPr id="17" name="Rettangolo 16"/>
          <p:cNvSpPr/>
          <p:nvPr/>
        </p:nvSpPr>
        <p:spPr>
          <a:xfrm>
            <a:off x="2890684" y="5816408"/>
            <a:ext cx="6420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http://www.erasmus-fields.eu/management/?q=node/871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C1335A41-A59B-41FE-9CFF-9EA2470AEDE6}"/>
              </a:ext>
            </a:extLst>
          </p:cNvPr>
          <p:cNvSpPr/>
          <p:nvPr/>
        </p:nvSpPr>
        <p:spPr>
          <a:xfrm>
            <a:off x="6388272" y="2527620"/>
            <a:ext cx="232199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Management portal</a:t>
            </a:r>
          </a:p>
        </p:txBody>
      </p:sp>
    </p:spTree>
    <p:extLst>
      <p:ext uri="{BB962C8B-B14F-4D97-AF65-F5344CB8AC3E}">
        <p14:creationId xmlns:p14="http://schemas.microsoft.com/office/powerpoint/2010/main" val="6522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/>
          <a:srcRect t="14767"/>
          <a:stretch/>
        </p:blipFill>
        <p:spPr>
          <a:xfrm>
            <a:off x="427606" y="85004"/>
            <a:ext cx="5974820" cy="6188142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1335A41-A59B-41FE-9CFF-9EA2470AEDE6}"/>
              </a:ext>
            </a:extLst>
          </p:cNvPr>
          <p:cNvSpPr/>
          <p:nvPr/>
        </p:nvSpPr>
        <p:spPr>
          <a:xfrm>
            <a:off x="6586695" y="2252317"/>
            <a:ext cx="232199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Public website 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- Home page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- Database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48952" y="433350"/>
            <a:ext cx="4732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2E74B5"/>
                </a:solidFill>
              </a:rPr>
              <a:t>https://www.erasmus-fields.eu/database/</a:t>
            </a:r>
          </a:p>
        </p:txBody>
      </p:sp>
    </p:spTree>
    <p:extLst>
      <p:ext uri="{BB962C8B-B14F-4D97-AF65-F5344CB8AC3E}">
        <p14:creationId xmlns:p14="http://schemas.microsoft.com/office/powerpoint/2010/main" val="15145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F1135A-F497-4A27-889E-81855A02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Τίτλος 6">
            <a:extLst>
              <a:ext uri="{FF2B5EF4-FFF2-40B4-BE49-F238E27FC236}">
                <a16:creationId xmlns:a16="http://schemas.microsoft.com/office/drawing/2014/main" id="{8A86A0F6-BE52-4912-8312-7CCBFF4D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s-ES" dirty="0" err="1"/>
              <a:t>Task</a:t>
            </a:r>
            <a:r>
              <a:rPr lang="es-ES" dirty="0"/>
              <a:t> 4.3: </a:t>
            </a:r>
            <a:r>
              <a:rPr lang="es-ES" dirty="0" err="1"/>
              <a:t>Map</a:t>
            </a:r>
            <a:r>
              <a:rPr lang="es-ES" dirty="0"/>
              <a:t> </a:t>
            </a:r>
            <a:r>
              <a:rPr lang="es-ES" dirty="0" err="1"/>
              <a:t>creation</a:t>
            </a:r>
            <a:r>
              <a:rPr lang="es-ES" dirty="0"/>
              <a:t>, </a:t>
            </a:r>
            <a:r>
              <a:rPr lang="es-ES" dirty="0" err="1"/>
              <a:t>update</a:t>
            </a:r>
            <a:r>
              <a:rPr lang="es-ES" dirty="0"/>
              <a:t> and use</a:t>
            </a:r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8DB7014-0633-4503-92B6-384BF49D9A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60" y="856316"/>
            <a:ext cx="5609414" cy="456634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96B5D6B-14BA-41B4-9A80-E5D695A1375E}"/>
              </a:ext>
            </a:extLst>
          </p:cNvPr>
          <p:cNvSpPr/>
          <p:nvPr/>
        </p:nvSpPr>
        <p:spPr>
          <a:xfrm>
            <a:off x="361100" y="5911382"/>
            <a:ext cx="842180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kept updated during the project lifetime and maintained afterwards. </a:t>
            </a:r>
            <a:endParaRPr lang="en-GB" sz="16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1335A41-A59B-41FE-9CFF-9EA2470AEDE6}"/>
              </a:ext>
            </a:extLst>
          </p:cNvPr>
          <p:cNvSpPr/>
          <p:nvPr/>
        </p:nvSpPr>
        <p:spPr>
          <a:xfrm rot="361651">
            <a:off x="3567528" y="935463"/>
            <a:ext cx="299295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About 120 records inserted so far!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914" y="1002181"/>
            <a:ext cx="2180603" cy="4338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ttangolo 10"/>
          <p:cNvSpPr/>
          <p:nvPr/>
        </p:nvSpPr>
        <p:spPr>
          <a:xfrm>
            <a:off x="529260" y="5496598"/>
            <a:ext cx="6848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http://www.erasmus-fields.eu/management/?q=node/871</a:t>
            </a:r>
          </a:p>
        </p:txBody>
      </p:sp>
    </p:spTree>
    <p:extLst>
      <p:ext uri="{BB962C8B-B14F-4D97-AF65-F5344CB8AC3E}">
        <p14:creationId xmlns:p14="http://schemas.microsoft.com/office/powerpoint/2010/main" val="8740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228457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149" name="Gruppo 2148">
            <a:extLst>
              <a:ext uri="{FF2B5EF4-FFF2-40B4-BE49-F238E27FC236}">
                <a16:creationId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505807" y="1018561"/>
            <a:ext cx="8132385" cy="42471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Υπότιτλος 3">
            <a:extLst>
              <a:ext uri="{FF2B5EF4-FFF2-40B4-BE49-F238E27FC236}">
                <a16:creationId xmlns:a16="http://schemas.microsoft.com/office/drawing/2014/main" id="{BB92FDD1-F979-400A-8020-4F497CB434D8}"/>
              </a:ext>
            </a:extLst>
          </p:cNvPr>
          <p:cNvSpPr txBox="1">
            <a:spLocks/>
          </p:cNvSpPr>
          <p:nvPr/>
        </p:nvSpPr>
        <p:spPr>
          <a:xfrm>
            <a:off x="283969" y="5471318"/>
            <a:ext cx="7886700" cy="807275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Francesca Sanna, FIELDS project manager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E74B5"/>
                </a:solidFill>
              </a:rPr>
              <a:t>francesca.sanna@unito.it</a:t>
            </a:r>
          </a:p>
        </p:txBody>
      </p: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19205</TotalTime>
  <Words>349</Words>
  <Application>Microsoft Office PowerPoint</Application>
  <PresentationFormat>Presentazione su schermo (4:3)</PresentationFormat>
  <Paragraphs>44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Bahnschrift Light Condensed</vt:lpstr>
      <vt:lpstr>Calibri</vt:lpstr>
      <vt:lpstr>CoLLaboratE-ThemeNew</vt:lpstr>
      <vt:lpstr>FIELDS  WP4 – Task 4.3 Map creation updated and use</vt:lpstr>
      <vt:lpstr>WP4 – Implementation (AERES) </vt:lpstr>
      <vt:lpstr>Task 4.3: Map creation, update and use</vt:lpstr>
      <vt:lpstr>Presentazione standard di PowerPoint</vt:lpstr>
      <vt:lpstr>Task 4.3: Map creation, update and use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Francesca </cp:lastModifiedBy>
  <cp:revision>189</cp:revision>
  <dcterms:created xsi:type="dcterms:W3CDTF">2018-10-15T13:11:22Z</dcterms:created>
  <dcterms:modified xsi:type="dcterms:W3CDTF">2022-05-30T13:36:31Z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