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0"/>
  </p:notesMasterIdLst>
  <p:sldIdLst>
    <p:sldId id="256" r:id="rId2"/>
    <p:sldId id="305" r:id="rId3"/>
    <p:sldId id="306" r:id="rId4"/>
    <p:sldId id="309" r:id="rId5"/>
    <p:sldId id="307" r:id="rId6"/>
    <p:sldId id="308" r:id="rId7"/>
    <p:sldId id="310" r:id="rId8"/>
    <p:sldId id="295" r:id="rId9"/>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FC66F8-6A14-4854-A816-BB7916D1FB79}">
          <p14:sldIdLst>
            <p14:sldId id="256"/>
            <p14:sldId id="305"/>
            <p14:sldId id="306"/>
            <p14:sldId id="309"/>
            <p14:sldId id="307"/>
            <p14:sldId id="308"/>
            <p14:sldId id="310"/>
            <p14:sldId id="295"/>
          </p14:sldIdLst>
        </p14:section>
      </p14:sectionLst>
    </p:ext>
    <p:ext uri="{EFAFB233-063F-42B5-8137-9DF3F51BA10A}">
      <p15:sldGuideLst xmlns:p15="http://schemas.microsoft.com/office/powerpoint/2012/main">
        <p15:guide id="1" orient="horz" pos="1638" userDrawn="1">
          <p15:clr>
            <a:srgbClr val="A4A3A4"/>
          </p15:clr>
        </p15:guide>
        <p15:guide id="2" pos="52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8772" autoAdjust="0"/>
  </p:normalViewPr>
  <p:slideViewPr>
    <p:cSldViewPr snapToGrid="0" showGuides="1">
      <p:cViewPr varScale="1">
        <p:scale>
          <a:sx n="102" d="100"/>
          <a:sy n="102" d="100"/>
        </p:scale>
        <p:origin x="666" y="72"/>
      </p:cViewPr>
      <p:guideLst>
        <p:guide orient="horz" pos="1638"/>
        <p:guide pos="526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7AA7C626-F6BC-4934-AD2D-7FAE94536BF2}" type="datetimeFigureOut">
              <a:rPr lang="en-GB" smtClean="0"/>
              <a:t>31/05/2022</a:t>
            </a:fld>
            <a:endParaRPr lang="en-GB"/>
          </a:p>
        </p:txBody>
      </p:sp>
      <p:sp>
        <p:nvSpPr>
          <p:cNvPr id="4" name="Slide Image Placeholder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1B118FE6-40C8-473F-B032-339087EEDEFB}" type="slidenum">
              <a:rPr lang="en-GB" smtClean="0"/>
              <a:t>‹N›</a:t>
            </a:fld>
            <a:endParaRPr lang="en-GB"/>
          </a:p>
        </p:txBody>
      </p:sp>
    </p:spTree>
    <p:extLst>
      <p:ext uri="{BB962C8B-B14F-4D97-AF65-F5344CB8AC3E}">
        <p14:creationId xmlns:p14="http://schemas.microsoft.com/office/powerpoint/2010/main" val="3876971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71450" y="1368425"/>
            <a:ext cx="6562725" cy="3692525"/>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pPr defTabSz="964783">
              <a:defRPr/>
            </a:pPr>
            <a:fld id="{90B3957E-673A-4113-866E-902DC5EB0489}" type="slidenum">
              <a:rPr lang="en-US" sz="1400">
                <a:solidFill>
                  <a:prstClr val="black"/>
                </a:solidFill>
                <a:latin typeface="Calibri" panose="020F0502020204030204"/>
              </a:rPr>
              <a:pPr defTabSz="964783">
                <a:defRPr/>
              </a:pPr>
              <a:t>1</a:t>
            </a:fld>
            <a:endParaRPr lang="en-US" sz="1400">
              <a:solidFill>
                <a:prstClr val="black"/>
              </a:solidFill>
              <a:latin typeface="Calibri" panose="020F0502020204030204"/>
            </a:endParaRPr>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1B118FE6-40C8-473F-B032-339087EEDEFB}" type="slidenum">
              <a:rPr lang="en-GB" smtClean="0"/>
              <a:t>3</a:t>
            </a:fld>
            <a:endParaRPr lang="en-GB"/>
          </a:p>
        </p:txBody>
      </p:sp>
    </p:spTree>
    <p:extLst>
      <p:ext uri="{BB962C8B-B14F-4D97-AF65-F5344CB8AC3E}">
        <p14:creationId xmlns:p14="http://schemas.microsoft.com/office/powerpoint/2010/main" val="2384122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42109" y="2136070"/>
            <a:ext cx="10363200" cy="699626"/>
          </a:xfrm>
          <a:prstGeom prst="rect">
            <a:avLst/>
          </a:prstGeom>
        </p:spPr>
        <p:txBody>
          <a:bodyPr anchor="t">
            <a:normAutofit/>
          </a:bodyPr>
          <a:lstStyle>
            <a:lvl1pPr algn="ctr">
              <a:defRPr sz="4000">
                <a:solidFill>
                  <a:srgbClr val="2E74B5"/>
                </a:solidFill>
              </a:defRPr>
            </a:lvl1pPr>
          </a:lstStyle>
          <a:p>
            <a:r>
              <a:rPr lang="en-US" dirty="0"/>
              <a:t>Click to edit Master title style</a:t>
            </a:r>
          </a:p>
        </p:txBody>
      </p:sp>
      <p:sp>
        <p:nvSpPr>
          <p:cNvPr id="3" name="Subtitle 2"/>
          <p:cNvSpPr>
            <a:spLocks noGrp="1"/>
          </p:cNvSpPr>
          <p:nvPr>
            <p:ph type="subTitle" idx="1"/>
          </p:nvPr>
        </p:nvSpPr>
        <p:spPr>
          <a:xfrm>
            <a:off x="1535083" y="318420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8502260" y="602951"/>
            <a:ext cx="3367208"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2" y="6236599"/>
            <a:ext cx="12191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322534" y="139393"/>
            <a:ext cx="2425100" cy="1709133"/>
          </a:xfrm>
          <a:prstGeom prst="rect">
            <a:avLst/>
          </a:prstGeom>
        </p:spPr>
      </p:pic>
    </p:spTree>
    <p:extLst>
      <p:ext uri="{BB962C8B-B14F-4D97-AF65-F5344CB8AC3E}">
        <p14:creationId xmlns:p14="http://schemas.microsoft.com/office/powerpoint/2010/main" val="303552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9"/>
            <a:ext cx="10515600" cy="540960"/>
          </a:xfrm>
          <a:prstGeom prst="rect">
            <a:avLst/>
          </a:prstGeom>
        </p:spPr>
        <p:txBody>
          <a:bodyPr/>
          <a:lstStyle>
            <a:lvl1pPr>
              <a:defRPr>
                <a:solidFill>
                  <a:srgbClr val="2E74B5"/>
                </a:solidFill>
              </a:defRPr>
            </a:lvl1pPr>
          </a:lstStyle>
          <a:p>
            <a:r>
              <a:rPr lang="en-US" dirty="0"/>
              <a:t>Click to edit Master title style</a:t>
            </a:r>
          </a:p>
        </p:txBody>
      </p:sp>
      <p:sp>
        <p:nvSpPr>
          <p:cNvPr id="3" name="Content Placeholder 2"/>
          <p:cNvSpPr>
            <a:spLocks noGrp="1"/>
          </p:cNvSpPr>
          <p:nvPr>
            <p:ph idx="1"/>
          </p:nvPr>
        </p:nvSpPr>
        <p:spPr>
          <a:xfrm>
            <a:off x="838200" y="881150"/>
            <a:ext cx="105156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27724" y="6614616"/>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838200" y="702148"/>
            <a:ext cx="10515600" cy="0"/>
          </a:xfrm>
          <a:prstGeom prst="line">
            <a:avLst/>
          </a:prstGeom>
          <a:ln w="28575">
            <a:solidFill>
              <a:srgbClr val="2E74B5"/>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11637820"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5433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normAutofit/>
          </a:bodyPr>
          <a:lstStyle>
            <a:lvl1pPr>
              <a:defRPr sz="4000">
                <a:solidFill>
                  <a:srgbClr val="2E74B5"/>
                </a:solidFill>
              </a:defRPr>
            </a:lvl1pPr>
          </a:lstStyle>
          <a:p>
            <a:r>
              <a:rPr lang="en-US" dirty="0"/>
              <a:t>Click to edit Master title style</a:t>
            </a:r>
          </a:p>
        </p:txBody>
      </p:sp>
      <p:sp>
        <p:nvSpPr>
          <p:cNvPr id="4" name="Date Placeholder 3"/>
          <p:cNvSpPr>
            <a:spLocks noGrp="1"/>
          </p:cNvSpPr>
          <p:nvPr>
            <p:ph type="dt" sz="half" idx="10"/>
          </p:nvPr>
        </p:nvSpPr>
        <p:spPr>
          <a:xfrm>
            <a:off x="0" y="6483652"/>
            <a:ext cx="1689101" cy="243839"/>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66473"/>
            <a:ext cx="41148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51772" y="6614160"/>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11637820"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31761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51772" y="6614160"/>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11637820"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3673901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51772" y="6614160"/>
            <a:ext cx="27432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pic>
        <p:nvPicPr>
          <p:cNvPr id="3" name="Immagine 2">
            <a:extLst>
              <a:ext uri="{FF2B5EF4-FFF2-40B4-BE49-F238E27FC236}">
                <a16:creationId xmlns:a16="http://schemas.microsoft.com/office/drawing/2014/main" id="{68082F71-C31B-E0CD-0106-1D1351D60D8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8205" b="8936"/>
          <a:stretch/>
        </p:blipFill>
        <p:spPr>
          <a:xfrm>
            <a:off x="149627" y="280710"/>
            <a:ext cx="1384347" cy="975644"/>
          </a:xfrm>
          <a:prstGeom prst="rect">
            <a:avLst/>
          </a:prstGeom>
        </p:spPr>
      </p:pic>
    </p:spTree>
    <p:extLst>
      <p:ext uri="{BB962C8B-B14F-4D97-AF65-F5344CB8AC3E}">
        <p14:creationId xmlns:p14="http://schemas.microsoft.com/office/powerpoint/2010/main" val="28724136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uri=CELEX:32020H1202(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social/main.jsp?catId=1547&amp;langId=en" TargetMode="External"/><Relationship Id="rId2" Type="http://schemas.openxmlformats.org/officeDocument/2006/relationships/hyperlink" Target="https://ec.europa.eu/social/main.jsp?catId=1546&amp;langId=en" TargetMode="External"/><Relationship Id="rId1" Type="http://schemas.openxmlformats.org/officeDocument/2006/relationships/slideLayout" Target="../slideLayouts/slideLayout2.xml"/><Relationship Id="rId4" Type="http://schemas.openxmlformats.org/officeDocument/2006/relationships/hyperlink" Target="https://ec.europa.eu/social/main.jsp?catId=1548&amp;langId=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8.tiff"/><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image" Target="../media/image9.png"/><Relationship Id="rId21" Type="http://schemas.openxmlformats.org/officeDocument/2006/relationships/image" Target="../media/image26.jpeg"/><Relationship Id="rId7" Type="http://schemas.openxmlformats.org/officeDocument/2006/relationships/image" Target="../media/image13.jpe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hyperlink" Target="mailto:giuseppe.vanella@inforelea.academy" TargetMode="Externa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6.png"/><Relationship Id="rId24" Type="http://schemas.openxmlformats.org/officeDocument/2006/relationships/image" Target="../media/image29.jpeg"/><Relationship Id="rId32" Type="http://schemas.openxmlformats.org/officeDocument/2006/relationships/image" Target="../media/image37.png"/><Relationship Id="rId5"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10" Type="http://schemas.openxmlformats.org/officeDocument/2006/relationships/image" Target="../media/image15.jpeg"/><Relationship Id="rId19" Type="http://schemas.openxmlformats.org/officeDocument/2006/relationships/image" Target="../media/image24.png"/><Relationship Id="rId31" Type="http://schemas.openxmlformats.org/officeDocument/2006/relationships/image" Target="../media/image36.jpeg"/><Relationship Id="rId4" Type="http://schemas.openxmlformats.org/officeDocument/2006/relationships/image" Target="../media/image10.png"/><Relationship Id="rId9" Type="http://schemas.openxmlformats.org/officeDocument/2006/relationships/image" Target="../media/image5.png"/><Relationship Id="rId14" Type="http://schemas.openxmlformats.org/officeDocument/2006/relationships/image" Target="../media/image19.jpeg"/><Relationship Id="rId22" Type="http://schemas.openxmlformats.org/officeDocument/2006/relationships/image" Target="../media/image27.png"/><Relationship Id="rId27" Type="http://schemas.openxmlformats.org/officeDocument/2006/relationships/image" Target="../media/image32.jpeg"/><Relationship Id="rId30" Type="http://schemas.openxmlformats.org/officeDocument/2006/relationships/image" Target="../media/image35.jpeg"/><Relationship Id="rId8"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55648" y="3095700"/>
            <a:ext cx="8680704" cy="1268522"/>
          </a:xfrm>
        </p:spPr>
        <p:txBody>
          <a:bodyPr anchor="ctr" anchorCtr="0">
            <a:noAutofit/>
          </a:bodyPr>
          <a:lstStyle/>
          <a:p>
            <a:r>
              <a:rPr lang="en-US" sz="3200"/>
              <a:t>Task 6.4- EQAVET assessment (INFOR)</a:t>
            </a:r>
            <a:br>
              <a:rPr lang="en-US" sz="3200"/>
            </a:br>
            <a:r>
              <a:rPr lang="en-US" sz="3200"/>
              <a:t> M27-M48</a:t>
            </a:r>
            <a:br>
              <a:rPr lang="en-US" sz="3200"/>
            </a:br>
            <a:br>
              <a:rPr lang="en-US" sz="3200"/>
            </a:br>
            <a:r>
              <a:rPr lang="en-US" sz="3200"/>
              <a:t>(</a:t>
            </a:r>
            <a:r>
              <a:rPr lang="pt-BR" sz="3200"/>
              <a:t>ICOS, AERES, AP, UCLM, AC3A, PA, EFVET)</a:t>
            </a:r>
            <a:endParaRPr lang="en-US" sz="3200" dirty="0"/>
          </a:p>
        </p:txBody>
      </p:sp>
      <p:sp>
        <p:nvSpPr>
          <p:cNvPr id="4" name="Υπότιτλος 3"/>
          <p:cNvSpPr>
            <a:spLocks noGrp="1"/>
          </p:cNvSpPr>
          <p:nvPr>
            <p:ph type="subTitle" idx="1"/>
          </p:nvPr>
        </p:nvSpPr>
        <p:spPr>
          <a:xfrm>
            <a:off x="2708636" y="5243867"/>
            <a:ext cx="6858000" cy="1001057"/>
          </a:xfrm>
        </p:spPr>
        <p:txBody>
          <a:bodyPr>
            <a:normAutofit/>
          </a:bodyPr>
          <a:lstStyle/>
          <a:p>
            <a:r>
              <a:rPr lang="en-US" sz="2000"/>
              <a:t>Giuseppe Vanella</a:t>
            </a:r>
          </a:p>
          <a:p>
            <a:r>
              <a:rPr lang="en-US" sz="2000"/>
              <a:t>Paris, May the 31</a:t>
            </a:r>
            <a:r>
              <a:rPr lang="en-US" sz="2000" baseline="30000"/>
              <a:t>st</a:t>
            </a:r>
            <a:r>
              <a:rPr lang="en-US" sz="2000"/>
              <a:t>, 2022</a:t>
            </a:r>
            <a:endParaRPr lang="en-US" sz="2000" dirty="0"/>
          </a:p>
          <a:p>
            <a:endParaRPr lang="en-US" sz="2000" dirty="0"/>
          </a:p>
          <a:p>
            <a:endParaRPr lang="en-US" sz="2000" dirty="0"/>
          </a:p>
        </p:txBody>
      </p:sp>
      <p:sp>
        <p:nvSpPr>
          <p:cNvPr id="6" name="Υπότιτλος 2"/>
          <p:cNvSpPr txBox="1">
            <a:spLocks/>
          </p:cNvSpPr>
          <p:nvPr/>
        </p:nvSpPr>
        <p:spPr>
          <a:xfrm>
            <a:off x="2667000" y="3397844"/>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solidFill>
                <a:prstClr val="black"/>
              </a:solidFill>
            </a:endParaRPr>
          </a:p>
        </p:txBody>
      </p:sp>
      <p:pic>
        <p:nvPicPr>
          <p:cNvPr id="10" name="Immagine 9">
            <a:extLst>
              <a:ext uri="{FF2B5EF4-FFF2-40B4-BE49-F238E27FC236}">
                <a16:creationId xmlns:a16="http://schemas.microsoft.com/office/drawing/2014/main" id="{531A505D-0D92-489A-A26F-57D2DFB78D9A}"/>
              </a:ext>
            </a:extLst>
          </p:cNvPr>
          <p:cNvPicPr/>
          <p:nvPr/>
        </p:nvPicPr>
        <p:blipFill rotWithShape="1">
          <a:blip r:embed="rId3" cstate="print">
            <a:extLst>
              <a:ext uri="{28A0092B-C50C-407E-A947-70E740481C1C}">
                <a14:useLocalDpi xmlns:a14="http://schemas.microsoft.com/office/drawing/2010/main" val="0"/>
              </a:ext>
            </a:extLst>
          </a:blip>
          <a:srcRect t="5844" b="10777"/>
          <a:stretch/>
        </p:blipFill>
        <p:spPr bwMode="auto">
          <a:xfrm>
            <a:off x="5049015" y="175547"/>
            <a:ext cx="2093970" cy="1978836"/>
          </a:xfrm>
          <a:prstGeom prst="rect">
            <a:avLst/>
          </a:prstGeom>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881CCCD7-B920-497A-ADEC-3453D274B926}"/>
              </a:ext>
            </a:extLst>
          </p:cNvPr>
          <p:cNvSpPr/>
          <p:nvPr/>
        </p:nvSpPr>
        <p:spPr>
          <a:xfrm flipV="1">
            <a:off x="1661652" y="-1"/>
            <a:ext cx="2093969" cy="1940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5" name="Rectangle 4">
            <a:extLst>
              <a:ext uri="{FF2B5EF4-FFF2-40B4-BE49-F238E27FC236}">
                <a16:creationId xmlns:a16="http://schemas.microsoft.com/office/drawing/2014/main" id="{D2A1572C-4FE0-4CAA-BF6E-644D20CB387D}"/>
              </a:ext>
            </a:extLst>
          </p:cNvPr>
          <p:cNvSpPr/>
          <p:nvPr/>
        </p:nvSpPr>
        <p:spPr>
          <a:xfrm flipH="1" flipV="1">
            <a:off x="279917" y="175547"/>
            <a:ext cx="2093968" cy="173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magine 10">
            <a:extLst>
              <a:ext uri="{FF2B5EF4-FFF2-40B4-BE49-F238E27FC236}">
                <a16:creationId xmlns:a16="http://schemas.microsoft.com/office/drawing/2014/main" id="{4DCB2D4B-A473-30EF-167C-C967E6B83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91" y="788032"/>
            <a:ext cx="3561715" cy="758190"/>
          </a:xfrm>
          <a:prstGeom prst="rect">
            <a:avLst/>
          </a:prstGeom>
        </p:spPr>
      </p:pic>
    </p:spTree>
    <p:extLst>
      <p:ext uri="{BB962C8B-B14F-4D97-AF65-F5344CB8AC3E}">
        <p14:creationId xmlns:p14="http://schemas.microsoft.com/office/powerpoint/2010/main" val="420093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3A174-AD7E-DDFC-BD50-80CE92FDFDE9}"/>
              </a:ext>
            </a:extLst>
          </p:cNvPr>
          <p:cNvSpPr>
            <a:spLocks noGrp="1"/>
          </p:cNvSpPr>
          <p:nvPr>
            <p:ph type="title"/>
          </p:nvPr>
        </p:nvSpPr>
        <p:spPr/>
        <p:txBody>
          <a:bodyPr/>
          <a:lstStyle/>
          <a:p>
            <a:pPr algn="ctr"/>
            <a:r>
              <a:rPr lang="it-IT"/>
              <a:t>The Legal basis for VET course certification</a:t>
            </a:r>
            <a:endParaRPr lang="en-GB"/>
          </a:p>
        </p:txBody>
      </p:sp>
      <p:sp>
        <p:nvSpPr>
          <p:cNvPr id="3" name="Segnaposto contenuto 2">
            <a:extLst>
              <a:ext uri="{FF2B5EF4-FFF2-40B4-BE49-F238E27FC236}">
                <a16:creationId xmlns:a16="http://schemas.microsoft.com/office/drawing/2014/main" id="{1A2F50CF-CEA3-AAA2-70DE-DA5B2F4BD6F0}"/>
              </a:ext>
            </a:extLst>
          </p:cNvPr>
          <p:cNvSpPr>
            <a:spLocks noGrp="1"/>
          </p:cNvSpPr>
          <p:nvPr>
            <p:ph idx="1"/>
          </p:nvPr>
        </p:nvSpPr>
        <p:spPr>
          <a:xfrm>
            <a:off x="838200" y="1490750"/>
            <a:ext cx="10515600" cy="5641570"/>
          </a:xfrm>
        </p:spPr>
        <p:txBody>
          <a:bodyPr/>
          <a:lstStyle/>
          <a:p>
            <a:r>
              <a:rPr lang="en-GB"/>
              <a:t>Article 165(1) of TFEU lays down that the </a:t>
            </a:r>
            <a:r>
              <a:rPr lang="en-GB" b="1"/>
              <a:t>Union is to ‘contribute to the development of quality education by encouraging cooperation between Member States </a:t>
            </a:r>
            <a:r>
              <a:rPr lang="en-GB"/>
              <a:t>and, if necessary, by supporting and supplementing their action, while </a:t>
            </a:r>
            <a:r>
              <a:rPr lang="en-GB" b="1" u="sng"/>
              <a:t>fully respecting the responsibility of the Member States for the content of teaching and the organisation of their education systems’</a:t>
            </a:r>
            <a:r>
              <a:rPr lang="en-GB"/>
              <a:t>. </a:t>
            </a:r>
          </a:p>
          <a:p>
            <a:pPr marL="0" indent="0">
              <a:buNone/>
            </a:pPr>
            <a:endParaRPr lang="en-GB"/>
          </a:p>
          <a:p>
            <a:r>
              <a:rPr lang="en-GB"/>
              <a:t>Article. 165(2) of TFEU further specifies that Union action in education will be aimed, in part, ‘at encouraging mobility of students and teachers, by </a:t>
            </a:r>
            <a:r>
              <a:rPr lang="en-GB" b="1"/>
              <a:t>encouraging inter alia</a:t>
            </a:r>
            <a:r>
              <a:rPr lang="en-GB"/>
              <a:t>, the academic recognition of diplomas and periods of study’.</a:t>
            </a:r>
          </a:p>
          <a:p>
            <a:endParaRPr lang="en-GB"/>
          </a:p>
          <a:p>
            <a:r>
              <a:rPr lang="en-GB"/>
              <a:t>Article 166(1) of TFEU says that the Union is to ‘</a:t>
            </a:r>
            <a:r>
              <a:rPr lang="en-GB" b="1"/>
              <a:t>implement a vocational training policy which shall support and supplement the action of the Member States, while fully respecting the responsibility of the Member States for the content and organisation of vocational training</a:t>
            </a:r>
            <a:r>
              <a:rPr lang="en-GB"/>
              <a:t>’.</a:t>
            </a:r>
          </a:p>
        </p:txBody>
      </p:sp>
      <p:sp>
        <p:nvSpPr>
          <p:cNvPr id="4" name="Segnaposto numero diapositiva 3">
            <a:extLst>
              <a:ext uri="{FF2B5EF4-FFF2-40B4-BE49-F238E27FC236}">
                <a16:creationId xmlns:a16="http://schemas.microsoft.com/office/drawing/2014/main" id="{28DE2FFE-CF7F-F706-4B71-941C8BEB6573}"/>
              </a:ext>
            </a:extLst>
          </p:cNvPr>
          <p:cNvSpPr>
            <a:spLocks noGrp="1"/>
          </p:cNvSpPr>
          <p:nvPr>
            <p:ph type="sldNum" sz="quarter" idx="12"/>
          </p:nvPr>
        </p:nvSpPr>
        <p:spPr/>
        <p:txBody>
          <a:bodyPr/>
          <a:lstStyle/>
          <a:p>
            <a:fld id="{C94A9C6C-1472-49E2-A08D-475DB4E3CBD3}" type="slidenum">
              <a:rPr lang="en-US" smtClean="0"/>
              <a:pPr/>
              <a:t>2</a:t>
            </a:fld>
            <a:endParaRPr lang="en-US" dirty="0"/>
          </a:p>
        </p:txBody>
      </p:sp>
    </p:spTree>
    <p:extLst>
      <p:ext uri="{BB962C8B-B14F-4D97-AF65-F5344CB8AC3E}">
        <p14:creationId xmlns:p14="http://schemas.microsoft.com/office/powerpoint/2010/main" val="104133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87101-00C8-9D84-B0AD-400147BA246A}"/>
              </a:ext>
            </a:extLst>
          </p:cNvPr>
          <p:cNvSpPr>
            <a:spLocks noGrp="1"/>
          </p:cNvSpPr>
          <p:nvPr>
            <p:ph type="title"/>
          </p:nvPr>
        </p:nvSpPr>
        <p:spPr/>
        <p:txBody>
          <a:bodyPr/>
          <a:lstStyle/>
          <a:p>
            <a:pPr algn="ctr"/>
            <a:r>
              <a:rPr lang="it-IT"/>
              <a:t>EQAVET and ECVET</a:t>
            </a:r>
            <a:endParaRPr lang="en-GB"/>
          </a:p>
        </p:txBody>
      </p:sp>
      <p:sp>
        <p:nvSpPr>
          <p:cNvPr id="3" name="Segnaposto contenuto 2">
            <a:extLst>
              <a:ext uri="{FF2B5EF4-FFF2-40B4-BE49-F238E27FC236}">
                <a16:creationId xmlns:a16="http://schemas.microsoft.com/office/drawing/2014/main" id="{9CBD56AE-4288-3263-3026-DC2D8838D59C}"/>
              </a:ext>
            </a:extLst>
          </p:cNvPr>
          <p:cNvSpPr>
            <a:spLocks noGrp="1"/>
          </p:cNvSpPr>
          <p:nvPr>
            <p:ph idx="1"/>
          </p:nvPr>
        </p:nvSpPr>
        <p:spPr/>
        <p:txBody>
          <a:bodyPr/>
          <a:lstStyle/>
          <a:p>
            <a:r>
              <a:rPr lang="en-GB"/>
              <a:t>The Council Recommendation of 24 November 2020 on </a:t>
            </a:r>
            <a:r>
              <a:rPr lang="en-GB" b="1"/>
              <a:t>Vocational Education and Training (VET) for sustainable competitiveness, social fairness and resilience</a:t>
            </a:r>
            <a:r>
              <a:rPr lang="en-GB"/>
              <a:t> 2020/C417/01 </a:t>
            </a:r>
            <a:r>
              <a:rPr lang="en-GB" b="1" u="sng"/>
              <a:t>replaces</a:t>
            </a:r>
            <a:r>
              <a:rPr lang="en-GB"/>
              <a:t> the Recommendation of the European Parliament and of the Council of 18 June 2009 on the establishment of a European Quality Assurance Reference Framework for Vocational Education and Training (EQAVET), and the Recommendation of the European Parliament and of the Council of 18 June 2009 on the establishment of a European Credit System for Vocational Education and Training (ECVET).</a:t>
            </a:r>
          </a:p>
          <a:p>
            <a:endParaRPr lang="en-GB"/>
          </a:p>
          <a:p>
            <a:r>
              <a:rPr lang="en-GB" b="1" i="0">
                <a:solidFill>
                  <a:srgbClr val="000000"/>
                </a:solidFill>
                <a:effectLst/>
                <a:latin typeface="Arial" panose="020B0604020202020204" pitchFamily="34" charset="0"/>
              </a:rPr>
              <a:t>Reinforcement</a:t>
            </a:r>
            <a:r>
              <a:rPr lang="en-GB" b="0" i="0">
                <a:solidFill>
                  <a:srgbClr val="000000"/>
                </a:solidFill>
                <a:effectLst/>
                <a:latin typeface="Arial" panose="020B0604020202020204" pitchFamily="34" charset="0"/>
              </a:rPr>
              <a:t> - EQAVET supports the implementation of the </a:t>
            </a:r>
            <a:r>
              <a:rPr lang="en-GB" b="0" i="0" u="sng">
                <a:solidFill>
                  <a:srgbClr val="004494"/>
                </a:solidFill>
                <a:effectLst/>
                <a:latin typeface="Arial" panose="020B0604020202020204" pitchFamily="34" charset="0"/>
                <a:hlinkClick r:id="rId3"/>
              </a:rPr>
              <a:t>2020 recommendation on vocational education and training for sustainable competitiveness, social fairness, and resilience</a:t>
            </a:r>
            <a:r>
              <a:rPr lang="en-GB" b="0" i="0">
                <a:solidFill>
                  <a:srgbClr val="000000"/>
                </a:solidFill>
                <a:effectLst/>
                <a:latin typeface="Arial" panose="020B0604020202020204" pitchFamily="34" charset="0"/>
              </a:rPr>
              <a:t>. The VET Recommendation describes how EQAVET can be used to strengthen the quality of initial and continuing VET and presents the complete EQAVET framework.</a:t>
            </a:r>
          </a:p>
          <a:p>
            <a:r>
              <a:rPr lang="en-GB" b="1">
                <a:solidFill>
                  <a:srgbClr val="000000"/>
                </a:solidFill>
              </a:rPr>
              <a:t>Repeled</a:t>
            </a:r>
            <a:r>
              <a:rPr lang="en-GB">
                <a:solidFill>
                  <a:srgbClr val="000000"/>
                </a:solidFill>
              </a:rPr>
              <a:t> - ECVET: Ongoing revision with the Proposal for a Council Recommendation on a European approach to </a:t>
            </a:r>
            <a:r>
              <a:rPr lang="en-GB" b="1">
                <a:solidFill>
                  <a:srgbClr val="000000"/>
                </a:solidFill>
              </a:rPr>
              <a:t>micro-credentials</a:t>
            </a:r>
            <a:r>
              <a:rPr lang="en-GB">
                <a:solidFill>
                  <a:srgbClr val="000000"/>
                </a:solidFill>
              </a:rPr>
              <a:t> for lifelong and employability (2021/0402 NLE) intended to support building trust in micro-credentials across Europe by 2025.</a:t>
            </a:r>
            <a:endParaRPr lang="en-GB" b="0" i="0">
              <a:solidFill>
                <a:srgbClr val="000000"/>
              </a:solidFill>
              <a:effectLst/>
              <a:latin typeface="Arial" panose="020B0604020202020204" pitchFamily="34" charset="0"/>
            </a:endParaRPr>
          </a:p>
        </p:txBody>
      </p:sp>
      <p:sp>
        <p:nvSpPr>
          <p:cNvPr id="4" name="Segnaposto numero diapositiva 3">
            <a:extLst>
              <a:ext uri="{FF2B5EF4-FFF2-40B4-BE49-F238E27FC236}">
                <a16:creationId xmlns:a16="http://schemas.microsoft.com/office/drawing/2014/main" id="{2F1C903A-EE15-317A-0165-42129A72F98B}"/>
              </a:ext>
            </a:extLst>
          </p:cNvPr>
          <p:cNvSpPr>
            <a:spLocks noGrp="1"/>
          </p:cNvSpPr>
          <p:nvPr>
            <p:ph type="sldNum" sz="quarter" idx="12"/>
          </p:nvPr>
        </p:nvSpPr>
        <p:spPr/>
        <p:txBody>
          <a:bodyPr/>
          <a:lstStyle/>
          <a:p>
            <a:fld id="{C94A9C6C-1472-49E2-A08D-475DB4E3CBD3}" type="slidenum">
              <a:rPr lang="en-US" smtClean="0"/>
              <a:pPr/>
              <a:t>3</a:t>
            </a:fld>
            <a:endParaRPr lang="en-US" dirty="0"/>
          </a:p>
        </p:txBody>
      </p:sp>
    </p:spTree>
    <p:extLst>
      <p:ext uri="{BB962C8B-B14F-4D97-AF65-F5344CB8AC3E}">
        <p14:creationId xmlns:p14="http://schemas.microsoft.com/office/powerpoint/2010/main" val="134945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B85E9A-25C7-363E-B31B-DE8830C10DDA}"/>
              </a:ext>
            </a:extLst>
          </p:cNvPr>
          <p:cNvSpPr>
            <a:spLocks noGrp="1"/>
          </p:cNvSpPr>
          <p:nvPr>
            <p:ph type="title"/>
          </p:nvPr>
        </p:nvSpPr>
        <p:spPr/>
        <p:txBody>
          <a:bodyPr/>
          <a:lstStyle/>
          <a:p>
            <a:pPr algn="ctr"/>
            <a:r>
              <a:rPr lang="it-IT"/>
              <a:t>The EQAVET Framework</a:t>
            </a:r>
            <a:endParaRPr lang="en-GB"/>
          </a:p>
        </p:txBody>
      </p:sp>
      <p:sp>
        <p:nvSpPr>
          <p:cNvPr id="3" name="Segnaposto contenuto 2">
            <a:extLst>
              <a:ext uri="{FF2B5EF4-FFF2-40B4-BE49-F238E27FC236}">
                <a16:creationId xmlns:a16="http://schemas.microsoft.com/office/drawing/2014/main" id="{34623653-ABE0-368E-0F73-7472EA5BA345}"/>
              </a:ext>
            </a:extLst>
          </p:cNvPr>
          <p:cNvSpPr>
            <a:spLocks noGrp="1"/>
          </p:cNvSpPr>
          <p:nvPr>
            <p:ph idx="1"/>
          </p:nvPr>
        </p:nvSpPr>
        <p:spPr>
          <a:xfrm>
            <a:off x="838200" y="1371343"/>
            <a:ext cx="10515600" cy="5641570"/>
          </a:xfrm>
        </p:spPr>
        <p:txBody>
          <a:bodyPr/>
          <a:lstStyle/>
          <a:p>
            <a:r>
              <a:rPr lang="en-GB" b="0" i="0">
                <a:solidFill>
                  <a:srgbClr val="000000"/>
                </a:solidFill>
                <a:effectLst/>
                <a:latin typeface="Arial" panose="020B0604020202020204" pitchFamily="34" charset="0"/>
              </a:rPr>
              <a:t>EQAVET is based on a </a:t>
            </a:r>
            <a:r>
              <a:rPr lang="en-GB" b="0" i="0" u="sng">
                <a:solidFill>
                  <a:srgbClr val="004494"/>
                </a:solidFill>
                <a:effectLst/>
                <a:latin typeface="Arial" panose="020B0604020202020204" pitchFamily="34" charset="0"/>
                <a:hlinkClick r:id="rId2"/>
              </a:rPr>
              <a:t>quality assurance and improvement cycle</a:t>
            </a:r>
            <a:r>
              <a:rPr lang="en-GB" b="0" i="0">
                <a:solidFill>
                  <a:srgbClr val="000000"/>
                </a:solidFill>
                <a:effectLst/>
                <a:latin typeface="Arial" panose="020B0604020202020204" pitchFamily="34" charset="0"/>
              </a:rPr>
              <a:t> (planning, implementation, evaluation/ assessment, and review/revision) and a selection of descriptors and indicators applicable to quality management at both </a:t>
            </a:r>
            <a:r>
              <a:rPr lang="en-GB" b="0" i="0" u="sng">
                <a:solidFill>
                  <a:srgbClr val="004494"/>
                </a:solidFill>
                <a:effectLst/>
                <a:latin typeface="Arial" panose="020B0604020202020204" pitchFamily="34" charset="0"/>
                <a:hlinkClick r:id="rId3"/>
              </a:rPr>
              <a:t>VET-system</a:t>
            </a:r>
            <a:r>
              <a:rPr lang="en-GB" b="0" i="0">
                <a:solidFill>
                  <a:srgbClr val="000000"/>
                </a:solidFill>
                <a:effectLst/>
                <a:latin typeface="Arial" panose="020B0604020202020204" pitchFamily="34" charset="0"/>
              </a:rPr>
              <a:t> and </a:t>
            </a:r>
            <a:r>
              <a:rPr lang="en-GB" b="0" i="0" u="sng">
                <a:solidFill>
                  <a:srgbClr val="004494"/>
                </a:solidFill>
                <a:effectLst/>
                <a:latin typeface="Arial" panose="020B0604020202020204" pitchFamily="34" charset="0"/>
                <a:hlinkClick r:id="rId4"/>
              </a:rPr>
              <a:t>VET-provider</a:t>
            </a:r>
            <a:r>
              <a:rPr lang="en-GB" b="0" i="0">
                <a:solidFill>
                  <a:srgbClr val="000000"/>
                </a:solidFill>
                <a:effectLst/>
                <a:latin typeface="Arial" panose="020B0604020202020204" pitchFamily="34" charset="0"/>
              </a:rPr>
              <a:t> levels.</a:t>
            </a:r>
          </a:p>
          <a:p>
            <a:r>
              <a:rPr lang="en-GB" b="1" i="0">
                <a:solidFill>
                  <a:srgbClr val="000000"/>
                </a:solidFill>
                <a:effectLst/>
                <a:latin typeface="Arial" panose="020B0604020202020204" pitchFamily="34" charset="0"/>
              </a:rPr>
              <a:t>EQAVET does not prescribe a particular quality assurance system or approach, but provides a framework of common principles, indicative descriptors and indicators that may help in assessing and improving the quality of existing VET systems and VET provision</a:t>
            </a:r>
            <a:r>
              <a:rPr lang="en-GB" b="0" i="0">
                <a:solidFill>
                  <a:srgbClr val="000000"/>
                </a:solidFill>
                <a:effectLst/>
                <a:latin typeface="Arial" panose="020B0604020202020204" pitchFamily="34" charset="0"/>
              </a:rPr>
              <a:t>. EQAVET can therefore be regarded as a ‘toolbox,’ from which the various users may choose those descriptors and indicators that they consider most relevant to the requirements of their quality assurance system.</a:t>
            </a:r>
          </a:p>
        </p:txBody>
      </p:sp>
      <p:sp>
        <p:nvSpPr>
          <p:cNvPr id="4" name="Segnaposto numero diapositiva 3">
            <a:extLst>
              <a:ext uri="{FF2B5EF4-FFF2-40B4-BE49-F238E27FC236}">
                <a16:creationId xmlns:a16="http://schemas.microsoft.com/office/drawing/2014/main" id="{097274B0-FA39-5848-7A3B-C77CB8C3B395}"/>
              </a:ext>
            </a:extLst>
          </p:cNvPr>
          <p:cNvSpPr>
            <a:spLocks noGrp="1"/>
          </p:cNvSpPr>
          <p:nvPr>
            <p:ph type="sldNum" sz="quarter" idx="12"/>
          </p:nvPr>
        </p:nvSpPr>
        <p:spPr/>
        <p:txBody>
          <a:bodyPr/>
          <a:lstStyle/>
          <a:p>
            <a:fld id="{C94A9C6C-1472-49E2-A08D-475DB4E3CBD3}" type="slidenum">
              <a:rPr lang="en-US" smtClean="0"/>
              <a:pPr/>
              <a:t>4</a:t>
            </a:fld>
            <a:endParaRPr lang="en-US" dirty="0"/>
          </a:p>
        </p:txBody>
      </p:sp>
    </p:spTree>
    <p:extLst>
      <p:ext uri="{BB962C8B-B14F-4D97-AF65-F5344CB8AC3E}">
        <p14:creationId xmlns:p14="http://schemas.microsoft.com/office/powerpoint/2010/main" val="286434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59F89-6E22-2E82-42E5-03062B316F3B}"/>
              </a:ext>
            </a:extLst>
          </p:cNvPr>
          <p:cNvSpPr>
            <a:spLocks noGrp="1"/>
          </p:cNvSpPr>
          <p:nvPr>
            <p:ph type="title"/>
          </p:nvPr>
        </p:nvSpPr>
        <p:spPr>
          <a:xfrm>
            <a:off x="1636294" y="248749"/>
            <a:ext cx="9717505" cy="540960"/>
          </a:xfrm>
        </p:spPr>
        <p:txBody>
          <a:bodyPr/>
          <a:lstStyle/>
          <a:p>
            <a:pPr algn="ctr"/>
            <a:r>
              <a:rPr lang="it-IT"/>
              <a:t>EQAVET Framework</a:t>
            </a:r>
            <a:endParaRPr lang="en-GB"/>
          </a:p>
        </p:txBody>
      </p:sp>
      <p:sp>
        <p:nvSpPr>
          <p:cNvPr id="3" name="Segnaposto contenuto 2">
            <a:extLst>
              <a:ext uri="{FF2B5EF4-FFF2-40B4-BE49-F238E27FC236}">
                <a16:creationId xmlns:a16="http://schemas.microsoft.com/office/drawing/2014/main" id="{40091D18-E32E-6A34-EFA5-4F6201FF11E7}"/>
              </a:ext>
            </a:extLst>
          </p:cNvPr>
          <p:cNvSpPr>
            <a:spLocks noGrp="1"/>
          </p:cNvSpPr>
          <p:nvPr>
            <p:ph idx="1"/>
          </p:nvPr>
        </p:nvSpPr>
        <p:spPr>
          <a:xfrm>
            <a:off x="641023" y="683187"/>
            <a:ext cx="11208469" cy="5641570"/>
          </a:xfrm>
        </p:spPr>
        <p:txBody>
          <a:bodyPr/>
          <a:lstStyle/>
          <a:p>
            <a:pPr marL="0" indent="0">
              <a:buNone/>
            </a:pPr>
            <a:endParaRPr lang="en-GB"/>
          </a:p>
          <a:p>
            <a:pPr marL="0" indent="0">
              <a:buNone/>
            </a:pPr>
            <a:r>
              <a:rPr lang="en-GB"/>
              <a:t>The European Quality Assurance Reference Framework is used in national quality assurance systems,…is underpinned by a </a:t>
            </a:r>
            <a:r>
              <a:rPr lang="en-GB" b="1"/>
              <a:t>set of indicative descriptors and common reference indicators </a:t>
            </a:r>
            <a:r>
              <a:rPr lang="en-GB"/>
              <a:t>for quality assurance in vocational education and training applied both at </a:t>
            </a:r>
            <a:r>
              <a:rPr lang="en-GB" b="1"/>
              <a:t>system and provider level, according to national context</a:t>
            </a:r>
            <a:r>
              <a:rPr lang="en-GB"/>
              <a:t>.</a:t>
            </a:r>
          </a:p>
          <a:p>
            <a:pPr marL="0" indent="0">
              <a:buNone/>
            </a:pPr>
            <a:r>
              <a:rPr lang="en-GB"/>
              <a:t>For quality assurance of the delivery training content we adopt here some of these indicators:</a:t>
            </a:r>
          </a:p>
          <a:p>
            <a:pPr marL="457200" indent="-457200">
              <a:buFont typeface="+mj-lt"/>
              <a:buAutoNum type="arabicPeriod"/>
            </a:pPr>
            <a:r>
              <a:rPr lang="en-GB"/>
              <a:t>Indicator n.3. Participation rate (Number of participants in VET Programmes)</a:t>
            </a:r>
          </a:p>
          <a:p>
            <a:pPr marL="457200" indent="-457200">
              <a:buFont typeface="+mj-lt"/>
              <a:buAutoNum type="arabicPeriod"/>
            </a:pPr>
            <a:r>
              <a:rPr lang="en-GB"/>
              <a:t>Indicator n. 4. Completion rate (Number of persons having successfully completed VET Programmes)</a:t>
            </a:r>
          </a:p>
          <a:p>
            <a:pPr marL="457200" indent="-457200">
              <a:buFont typeface="+mj-lt"/>
              <a:buAutoNum type="arabicPeriod"/>
            </a:pPr>
            <a:r>
              <a:rPr lang="en-GB"/>
              <a:t>Indicator n. 5. Placement rate (Destination of VET learners at a designated point in time after competition of training)</a:t>
            </a:r>
          </a:p>
          <a:p>
            <a:pPr marL="457200" indent="-457200">
              <a:buFont typeface="+mj-lt"/>
              <a:buAutoNum type="arabicPeriod"/>
            </a:pPr>
            <a:r>
              <a:rPr lang="en-GB"/>
              <a:t>Indicator n. 6. Satisfaction rate (Utilisation of acquired skills at the workplace)</a:t>
            </a:r>
          </a:p>
          <a:p>
            <a:pPr marL="457200" indent="-457200">
              <a:buFont typeface="+mj-lt"/>
              <a:buAutoNum type="arabicPeriod"/>
            </a:pPr>
            <a:r>
              <a:rPr lang="en-GB"/>
              <a:t>Indicator n. 9. Material quality</a:t>
            </a:r>
          </a:p>
          <a:p>
            <a:pPr marL="0" indent="0">
              <a:buNone/>
            </a:pPr>
            <a:endParaRPr lang="en-GB"/>
          </a:p>
          <a:p>
            <a:pPr marL="0" indent="0">
              <a:buNone/>
            </a:pPr>
            <a:r>
              <a:rPr lang="en-GB"/>
              <a:t>A dedicated Quality Assessment Form will be developed using the format already used for certified learning course.</a:t>
            </a:r>
          </a:p>
        </p:txBody>
      </p:sp>
      <p:sp>
        <p:nvSpPr>
          <p:cNvPr id="4" name="Segnaposto numero diapositiva 3">
            <a:extLst>
              <a:ext uri="{FF2B5EF4-FFF2-40B4-BE49-F238E27FC236}">
                <a16:creationId xmlns:a16="http://schemas.microsoft.com/office/drawing/2014/main" id="{1AC97BAD-1CDB-708A-0494-418C8F1AE50E}"/>
              </a:ext>
            </a:extLst>
          </p:cNvPr>
          <p:cNvSpPr>
            <a:spLocks noGrp="1"/>
          </p:cNvSpPr>
          <p:nvPr>
            <p:ph type="sldNum" sz="quarter" idx="12"/>
          </p:nvPr>
        </p:nvSpPr>
        <p:spPr/>
        <p:txBody>
          <a:bodyPr/>
          <a:lstStyle/>
          <a:p>
            <a:fld id="{C94A9C6C-1472-49E2-A08D-475DB4E3CBD3}" type="slidenum">
              <a:rPr lang="en-US" smtClean="0"/>
              <a:pPr/>
              <a:t>5</a:t>
            </a:fld>
            <a:endParaRPr lang="en-US" dirty="0"/>
          </a:p>
        </p:txBody>
      </p:sp>
    </p:spTree>
    <p:extLst>
      <p:ext uri="{BB962C8B-B14F-4D97-AF65-F5344CB8AC3E}">
        <p14:creationId xmlns:p14="http://schemas.microsoft.com/office/powerpoint/2010/main" val="283682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D50FD2-F6BB-772B-AAC8-A03BE08CAB66}"/>
              </a:ext>
            </a:extLst>
          </p:cNvPr>
          <p:cNvSpPr>
            <a:spLocks noGrp="1"/>
          </p:cNvSpPr>
          <p:nvPr>
            <p:ph type="title"/>
          </p:nvPr>
        </p:nvSpPr>
        <p:spPr/>
        <p:txBody>
          <a:bodyPr/>
          <a:lstStyle/>
          <a:p>
            <a:pPr algn="ctr"/>
            <a:r>
              <a:rPr lang="it-IT"/>
              <a:t>The certification in Italy</a:t>
            </a:r>
            <a:endParaRPr lang="en-GB"/>
          </a:p>
        </p:txBody>
      </p:sp>
      <p:sp>
        <p:nvSpPr>
          <p:cNvPr id="3" name="Segnaposto contenuto 2">
            <a:extLst>
              <a:ext uri="{FF2B5EF4-FFF2-40B4-BE49-F238E27FC236}">
                <a16:creationId xmlns:a16="http://schemas.microsoft.com/office/drawing/2014/main" id="{803B6E72-5E5D-B88E-0461-B47C11546A7C}"/>
              </a:ext>
            </a:extLst>
          </p:cNvPr>
          <p:cNvSpPr>
            <a:spLocks noGrp="1"/>
          </p:cNvSpPr>
          <p:nvPr>
            <p:ph idx="1"/>
          </p:nvPr>
        </p:nvSpPr>
        <p:spPr/>
        <p:txBody>
          <a:bodyPr/>
          <a:lstStyle/>
          <a:p>
            <a:pPr marL="0" indent="0">
              <a:buNone/>
            </a:pPr>
            <a:endParaRPr lang="en-GB"/>
          </a:p>
          <a:p>
            <a:pPr marL="0" indent="0">
              <a:buNone/>
            </a:pPr>
            <a:endParaRPr lang="en-GB"/>
          </a:p>
          <a:p>
            <a:pPr marL="0" indent="0">
              <a:buNone/>
            </a:pPr>
            <a:r>
              <a:rPr lang="en-GB"/>
              <a:t>INFOR ELEA is accredited with the Piedmont Region as a training institution eligible to organize and deliver education, vocational training and guidance services, since the Competent Body has verified the possessing of structural, organizational and economic-financial requirements imposed to guarantee the reliability of the Entity in charge of delivering quality services while safeguarding the effectiveness and efficiency of internal processes.</a:t>
            </a:r>
          </a:p>
          <a:p>
            <a:pPr marL="0" indent="0">
              <a:buNone/>
            </a:pPr>
            <a:endParaRPr lang="en-GB"/>
          </a:p>
          <a:p>
            <a:r>
              <a:rPr lang="en-GB"/>
              <a:t>Competent Body: Regione Piemonte</a:t>
            </a:r>
          </a:p>
          <a:p>
            <a:r>
              <a:rPr lang="en-GB"/>
              <a:t>Accredited VET provider: INFOR ELEA</a:t>
            </a:r>
          </a:p>
          <a:p>
            <a:endParaRPr lang="en-GB"/>
          </a:p>
          <a:p>
            <a:pPr marL="0" indent="0">
              <a:buNone/>
            </a:pPr>
            <a:r>
              <a:rPr lang="en-GB"/>
              <a:t>INFOR ELEA is Awarding Body for validation </a:t>
            </a:r>
          </a:p>
          <a:p>
            <a:pPr marL="0" indent="0">
              <a:buNone/>
            </a:pPr>
            <a:r>
              <a:rPr lang="en-GB"/>
              <a:t>of non-formal and informal learning</a:t>
            </a:r>
          </a:p>
        </p:txBody>
      </p:sp>
      <p:sp>
        <p:nvSpPr>
          <p:cNvPr id="4" name="Segnaposto numero diapositiva 3">
            <a:extLst>
              <a:ext uri="{FF2B5EF4-FFF2-40B4-BE49-F238E27FC236}">
                <a16:creationId xmlns:a16="http://schemas.microsoft.com/office/drawing/2014/main" id="{D9240C02-EAC7-7DE3-145E-19210223AB5E}"/>
              </a:ext>
            </a:extLst>
          </p:cNvPr>
          <p:cNvSpPr>
            <a:spLocks noGrp="1"/>
          </p:cNvSpPr>
          <p:nvPr>
            <p:ph type="sldNum" sz="quarter" idx="12"/>
          </p:nvPr>
        </p:nvSpPr>
        <p:spPr/>
        <p:txBody>
          <a:bodyPr/>
          <a:lstStyle/>
          <a:p>
            <a:fld id="{C94A9C6C-1472-49E2-A08D-475DB4E3CBD3}" type="slidenum">
              <a:rPr lang="en-US" smtClean="0"/>
              <a:pPr/>
              <a:t>6</a:t>
            </a:fld>
            <a:endParaRPr lang="en-US" dirty="0"/>
          </a:p>
        </p:txBody>
      </p:sp>
      <p:pic>
        <p:nvPicPr>
          <p:cNvPr id="8" name="Immagine 7">
            <a:extLst>
              <a:ext uri="{FF2B5EF4-FFF2-40B4-BE49-F238E27FC236}">
                <a16:creationId xmlns:a16="http://schemas.microsoft.com/office/drawing/2014/main" id="{03F100B4-2493-DAA0-1E3F-11E6F24A5732}"/>
              </a:ext>
            </a:extLst>
          </p:cNvPr>
          <p:cNvPicPr>
            <a:picLocks noChangeAspect="1"/>
          </p:cNvPicPr>
          <p:nvPr/>
        </p:nvPicPr>
        <p:blipFill>
          <a:blip r:embed="rId2"/>
          <a:stretch>
            <a:fillRect/>
          </a:stretch>
        </p:blipFill>
        <p:spPr>
          <a:xfrm>
            <a:off x="6627043" y="3621660"/>
            <a:ext cx="4496586" cy="2529330"/>
          </a:xfrm>
          <a:prstGeom prst="rect">
            <a:avLst/>
          </a:prstGeom>
        </p:spPr>
      </p:pic>
    </p:spTree>
    <p:extLst>
      <p:ext uri="{BB962C8B-B14F-4D97-AF65-F5344CB8AC3E}">
        <p14:creationId xmlns:p14="http://schemas.microsoft.com/office/powerpoint/2010/main" val="187608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E31829-651E-3EDC-C2B4-E0EF15757204}"/>
              </a:ext>
            </a:extLst>
          </p:cNvPr>
          <p:cNvSpPr>
            <a:spLocks noGrp="1"/>
          </p:cNvSpPr>
          <p:nvPr>
            <p:ph type="title"/>
          </p:nvPr>
        </p:nvSpPr>
        <p:spPr/>
        <p:txBody>
          <a:bodyPr/>
          <a:lstStyle/>
          <a:p>
            <a:pPr algn="ctr"/>
            <a:r>
              <a:rPr lang="it-IT"/>
              <a:t>The certification in The Netherlands</a:t>
            </a:r>
            <a:endParaRPr lang="en-GB"/>
          </a:p>
        </p:txBody>
      </p:sp>
      <p:sp>
        <p:nvSpPr>
          <p:cNvPr id="4" name="Segnaposto numero diapositiva 3">
            <a:extLst>
              <a:ext uri="{FF2B5EF4-FFF2-40B4-BE49-F238E27FC236}">
                <a16:creationId xmlns:a16="http://schemas.microsoft.com/office/drawing/2014/main" id="{D752BBC1-7FA2-60CA-127F-477A32B0B138}"/>
              </a:ext>
            </a:extLst>
          </p:cNvPr>
          <p:cNvSpPr>
            <a:spLocks noGrp="1"/>
          </p:cNvSpPr>
          <p:nvPr>
            <p:ph type="sldNum" sz="quarter" idx="12"/>
          </p:nvPr>
        </p:nvSpPr>
        <p:spPr/>
        <p:txBody>
          <a:bodyPr/>
          <a:lstStyle/>
          <a:p>
            <a:fld id="{C94A9C6C-1472-49E2-A08D-475DB4E3CBD3}" type="slidenum">
              <a:rPr lang="en-US" smtClean="0"/>
              <a:pPr/>
              <a:t>7</a:t>
            </a:fld>
            <a:endParaRPr lang="en-US" dirty="0"/>
          </a:p>
        </p:txBody>
      </p:sp>
      <p:sp>
        <p:nvSpPr>
          <p:cNvPr id="7" name="Segnaposto contenuto 6">
            <a:extLst>
              <a:ext uri="{FF2B5EF4-FFF2-40B4-BE49-F238E27FC236}">
                <a16:creationId xmlns:a16="http://schemas.microsoft.com/office/drawing/2014/main" id="{16039E5D-F763-F4EE-4FBC-67AE7D3902F9}"/>
              </a:ext>
            </a:extLst>
          </p:cNvPr>
          <p:cNvSpPr>
            <a:spLocks noGrp="1"/>
          </p:cNvSpPr>
          <p:nvPr>
            <p:ph idx="1"/>
          </p:nvPr>
        </p:nvSpPr>
        <p:spPr>
          <a:xfrm>
            <a:off x="696798" y="1531600"/>
            <a:ext cx="7693058" cy="5641570"/>
          </a:xfrm>
        </p:spPr>
        <p:txBody>
          <a:bodyPr/>
          <a:lstStyle/>
          <a:p>
            <a:pPr marL="0" indent="0">
              <a:buNone/>
            </a:pPr>
            <a:r>
              <a:rPr lang="en-US"/>
              <a:t>The quality of education in the Netherlands is guaranteed in two ways. </a:t>
            </a:r>
          </a:p>
          <a:p>
            <a:r>
              <a:rPr lang="en-US"/>
              <a:t>Firstly, through the Education Inspectorate. This government organisation periodically (usually once every 4 years) inspects all government-funded educational institutions. If the inspection shows that the education provided by the institution in question does not meet the quality requirements, the institution comes under supervision and is instructed to improve on the shortcomings identified. Our courses could be included in a full training programme, making the course part of the curriculum and thus subject to quality assessment by the Education Inspectorate. </a:t>
            </a:r>
            <a:endParaRPr lang="en-GB"/>
          </a:p>
          <a:p>
            <a:r>
              <a:rPr lang="en-US"/>
              <a:t>The course certification goes through an organisation called CINOP. It is actually not a certification but a grading according to the NLQF and therefore also the EQF scale.</a:t>
            </a:r>
            <a:endParaRPr lang="en-GB"/>
          </a:p>
        </p:txBody>
      </p:sp>
      <p:pic>
        <p:nvPicPr>
          <p:cNvPr id="9" name="Immagine 8">
            <a:extLst>
              <a:ext uri="{FF2B5EF4-FFF2-40B4-BE49-F238E27FC236}">
                <a16:creationId xmlns:a16="http://schemas.microsoft.com/office/drawing/2014/main" id="{E34561B7-AB9B-98D4-CAC6-DD1CC31DF57D}"/>
              </a:ext>
            </a:extLst>
          </p:cNvPr>
          <p:cNvPicPr>
            <a:picLocks noChangeAspect="1"/>
          </p:cNvPicPr>
          <p:nvPr/>
        </p:nvPicPr>
        <p:blipFill>
          <a:blip r:embed="rId2"/>
          <a:stretch>
            <a:fillRect/>
          </a:stretch>
        </p:blipFill>
        <p:spPr>
          <a:xfrm>
            <a:off x="8465270" y="2639504"/>
            <a:ext cx="3413813" cy="1920270"/>
          </a:xfrm>
          <a:prstGeom prst="rect">
            <a:avLst/>
          </a:prstGeom>
        </p:spPr>
      </p:pic>
    </p:spTree>
    <p:extLst>
      <p:ext uri="{BB962C8B-B14F-4D97-AF65-F5344CB8AC3E}">
        <p14:creationId xmlns:p14="http://schemas.microsoft.com/office/powerpoint/2010/main" val="422548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2523147" y="228458"/>
            <a:ext cx="7886700"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8</a:t>
            </a:fld>
            <a:endParaRPr lang="en-US" dirty="0"/>
          </a:p>
        </p:txBody>
      </p:sp>
      <p:sp>
        <p:nvSpPr>
          <p:cNvPr id="4" name="Υπότιτλος 3">
            <a:extLst>
              <a:ext uri="{FF2B5EF4-FFF2-40B4-BE49-F238E27FC236}">
                <a16:creationId xmlns:a16="http://schemas.microsoft.com/office/drawing/2014/main" id="{65DEBD90-D19D-44E1-83DF-43620783F382}"/>
              </a:ext>
            </a:extLst>
          </p:cNvPr>
          <p:cNvSpPr txBox="1">
            <a:spLocks/>
          </p:cNvSpPr>
          <p:nvPr/>
        </p:nvSpPr>
        <p:spPr>
          <a:xfrm>
            <a:off x="1856572" y="5501154"/>
            <a:ext cx="7886700" cy="756592"/>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t>Giuseppe Vanella, </a:t>
            </a:r>
            <a:r>
              <a:rPr lang="en-US" sz="1800">
                <a:hlinkClick r:id="rId2"/>
              </a:rPr>
              <a:t>giuseppe.vanella@inforelea.academy</a:t>
            </a:r>
            <a:endParaRPr lang="en-US" sz="1800"/>
          </a:p>
          <a:p>
            <a:pPr marL="0" indent="0" algn="ctr">
              <a:buNone/>
            </a:pPr>
            <a:r>
              <a:rPr lang="en-US" sz="1800" b="1"/>
              <a:t>INFOR ELEA</a:t>
            </a:r>
            <a:endParaRPr lang="en-US" sz="1800" b="1" dirty="0"/>
          </a:p>
        </p:txBody>
      </p:sp>
      <p:grpSp>
        <p:nvGrpSpPr>
          <p:cNvPr id="2149" name="Gruppo 2148">
            <a:extLst>
              <a:ext uri="{FF2B5EF4-FFF2-40B4-BE49-F238E27FC236}">
                <a16:creationId xmlns:a16="http://schemas.microsoft.com/office/drawing/2014/main" id="{6938B44A-796C-4CFD-94B0-2C4F5FE7FDF5}"/>
              </a:ext>
            </a:extLst>
          </p:cNvPr>
          <p:cNvGrpSpPr/>
          <p:nvPr/>
        </p:nvGrpSpPr>
        <p:grpSpPr>
          <a:xfrm>
            <a:off x="2085977" y="1122198"/>
            <a:ext cx="8132385" cy="4247154"/>
            <a:chOff x="561976" y="1122198"/>
            <a:chExt cx="8132385" cy="4247154"/>
          </a:xfrm>
        </p:grpSpPr>
        <p:pic>
          <p:nvPicPr>
            <p:cNvPr id="155" name="Immagine 154">
              <a:extLst>
                <a:ext uri="{FF2B5EF4-FFF2-40B4-BE49-F238E27FC236}">
                  <a16:creationId xmlns:a16="http://schemas.microsoft.com/office/drawing/2014/main" id="{34EA405D-7F7D-4CE4-AC44-C236CD8B7B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id="{8DD5F0B0-0484-48DF-B7A9-B9B46AFE482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id="{2B203592-19AA-42CA-A1BA-9F8B4644638F}"/>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id="{07C8F74A-5B61-4244-AC15-10706D298CB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id="{54DED8C5-4414-4E48-8AEB-A0867ED7A17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id="{67FB50D9-F194-4C29-81BE-838AE0A9FC08}"/>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id="{0D94944F-48DD-4E80-A43F-2A1295C22B8C}"/>
                </a:ext>
              </a:extLst>
            </p:cNvPr>
            <p:cNvPicPr/>
            <p:nvPr/>
          </p:nvPicPr>
          <p:blipFill rotWithShape="1">
            <a:blip r:embed="rId9"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id="{2404C417-368E-470C-9A2C-4E49374F739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id="{20D1BF64-A832-40F0-A62A-EBC7EBC4470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id="{3E972B44-89D4-42F8-807F-698AAE4D15F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id="{D85BE486-DF54-4821-B308-F801734ACEA6}"/>
                </a:ext>
              </a:extLst>
            </p:cNvPr>
            <p:cNvPicPr/>
            <p:nvPr/>
          </p:nvPicPr>
          <p:blipFill rotWithShape="1">
            <a:blip r:embed="rId13"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id="{040B623A-5840-4891-8257-5CDE306CBD87}"/>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id="{8E6210E5-E849-4082-8E8B-2FB44B9F6AE1}"/>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id="{3DE2C529-1C42-4F48-9D05-EB49E8D73A80}"/>
                </a:ext>
              </a:extLst>
            </p:cNvPr>
            <p:cNvPicPr/>
            <p:nvPr/>
          </p:nvPicPr>
          <p:blipFill rotWithShape="1">
            <a:blip r:embed="rId16"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id="{B8E561EA-4662-49D6-A42A-9951162108C9}"/>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id="{8AE5AAAA-3266-4CD7-AA01-8EAA7EB5FF02}"/>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id="{388D9862-02F5-4341-A4A5-B603DFF1DEE3}"/>
                </a:ext>
              </a:extLst>
            </p:cNvPr>
            <p:cNvPicPr/>
            <p:nvPr/>
          </p:nvPicPr>
          <p:blipFill rotWithShape="1">
            <a:blip r:embed="rId19"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id="{D374DEEA-9D97-49A1-A352-D03136C75B70}"/>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a16="http://schemas.microsoft.com/office/drawing/2014/main" id="{F63ED7F2-F1EE-4802-A85B-A758D57978CE}"/>
                </a:ext>
              </a:extLst>
            </p:cNvPr>
            <p:cNvPicPr/>
            <p:nvPr/>
          </p:nvPicPr>
          <p:blipFill rotWithShape="1">
            <a:blip r:embed="rId21"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id="{EB65C0F9-62FA-423A-A329-01F40076CECC}"/>
                </a:ext>
              </a:extLst>
            </p:cNvPr>
            <p:cNvPicPr/>
            <p:nvPr/>
          </p:nvPicPr>
          <p:blipFill rotWithShape="1">
            <a:blip r:embed="rId22"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id="{6820BCA3-71D3-47C9-9109-3EC90BCE9EA8}"/>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id="{1C2F374F-A68E-4F67-A91B-C3622EC4343D}"/>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id="{1781EE73-C433-4285-9B2F-7C8815263BB3}"/>
                </a:ext>
              </a:extLst>
            </p:cNvPr>
            <p:cNvPicPr/>
            <p:nvPr/>
          </p:nvPicPr>
          <p:blipFill rotWithShape="1">
            <a:blip r:embed="rId25"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id="{14966F3A-BBCA-4683-86AB-274848120A01}"/>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a16="http://schemas.microsoft.com/office/drawing/2014/main" id="{B7C33491-C9D0-4F7F-82B5-C8EA3BF5914B}"/>
                </a:ext>
              </a:extLst>
            </p:cNvPr>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id="{699370E8-91AE-4D91-B524-913F3C8362B4}"/>
                </a:ext>
              </a:extLst>
            </p:cNvPr>
            <p:cNvPicPr/>
            <p:nvPr/>
          </p:nvPicPr>
          <p:blipFill rotWithShape="1">
            <a:blip r:embed="rId28"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id="{C9500430-FFFE-4FB9-A791-37E41B9A56F7}"/>
                </a:ext>
              </a:extLst>
            </p:cNvPr>
            <p:cNvPicPr/>
            <p:nvPr/>
          </p:nvPicPr>
          <p:blipFill rotWithShape="1">
            <a:blip r:embed="rId29"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id="{07CE7946-D4C5-422A-8BD5-E38C41AA389E}"/>
                </a:ext>
              </a:extLst>
            </p:cNvPr>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a16="http://schemas.microsoft.com/office/drawing/2014/main" id="{31598A49-4639-41A2-955D-0725493C4878}"/>
                </a:ext>
              </a:extLst>
            </p:cNvPr>
            <p:cNvPicPr/>
            <p:nvPr/>
          </p:nvPicPr>
          <p:blipFill>
            <a:blip r:embed="rId31"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a16="http://schemas.microsoft.com/office/drawing/2014/main" id="{87D5F2A2-C19E-46F5-9C15-30DCE78C3596}"/>
                </a:ext>
              </a:extLst>
            </p:cNvPr>
            <p:cNvPicPr/>
            <p:nvPr/>
          </p:nvPicPr>
          <p:blipFill>
            <a:blip r:embed="rId32">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id="{508248BB-8DFF-4B1C-88E0-6A1843C9EA65}"/>
                </a:ext>
              </a:extLst>
            </p:cNvPr>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Tree>
    <p:extLst>
      <p:ext uri="{BB962C8B-B14F-4D97-AF65-F5344CB8AC3E}">
        <p14:creationId xmlns:p14="http://schemas.microsoft.com/office/powerpoint/2010/main" val="1177218794"/>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912</Words>
  <Application>Microsoft Office PowerPoint</Application>
  <PresentationFormat>Widescreen</PresentationFormat>
  <Paragraphs>54</Paragraphs>
  <Slides>8</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Bahnschrift Light Condensed</vt:lpstr>
      <vt:lpstr>Calibri</vt:lpstr>
      <vt:lpstr>CoLLaboratE-ThemeNew</vt:lpstr>
      <vt:lpstr>Task 6.4- EQAVET assessment (INFOR)  M27-M48  (ICOS, AERES, AP, UCLM, AC3A, PA, EFVET)</vt:lpstr>
      <vt:lpstr>The Legal basis for VET course certification</vt:lpstr>
      <vt:lpstr>EQAVET and ECVET</vt:lpstr>
      <vt:lpstr>The EQAVET Framework</vt:lpstr>
      <vt:lpstr>EQAVET Framework</vt:lpstr>
      <vt:lpstr>The certification in Italy</vt:lpstr>
      <vt:lpstr>The certification in The Netherlands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FIELDS project: task 1.5 Scenario analysis</dc:title>
  <dc:creator>Reviewer</dc:creator>
  <cp:lastModifiedBy>Giuseppe Vanella</cp:lastModifiedBy>
  <cp:revision>94</cp:revision>
  <cp:lastPrinted>2021-06-18T08:16:59Z</cp:lastPrinted>
  <dcterms:created xsi:type="dcterms:W3CDTF">2021-06-04T11:44:08Z</dcterms:created>
  <dcterms:modified xsi:type="dcterms:W3CDTF">2022-05-31T06:39:12Z</dcterms:modified>
</cp:coreProperties>
</file>