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366" r:id="rId7"/>
    <p:sldId id="428" r:id="rId8"/>
    <p:sldId id="423" r:id="rId9"/>
    <p:sldId id="427" r:id="rId10"/>
    <p:sldId id="424" r:id="rId11"/>
    <p:sldId id="430" r:id="rId12"/>
    <p:sldId id="429" r:id="rId13"/>
    <p:sldId id="431" r:id="rId14"/>
    <p:sldId id="419" r:id="rId15"/>
    <p:sldId id="425" r:id="rId16"/>
    <p:sldId id="265" r:id="rId17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C7848-0F9B-41D2-97D4-EEFF5B443F38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B5629AF-83F8-4449-9C44-EC1AFA84C301}" type="pres">
      <dgm:prSet presAssocID="{52AC7848-0F9B-41D2-97D4-EEFF5B443F38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6F6797BA-90B2-4B0F-9256-1D675B00BBEA}" type="presOf" srcId="{52AC7848-0F9B-41D2-97D4-EEFF5B443F38}" destId="{BB5629AF-83F8-4449-9C44-EC1AFA84C30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5B63-80D0-4A59-BE95-97DBA230C98E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59303-43CB-4BBB-83ED-980B0DF02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82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9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9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86F-BC9F-4ECB-A9CD-3B8375D67BA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1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‹N°›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 u="heavy">
                <a:solidFill>
                  <a:srgbClr val="5382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‹N°›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 u="heavy">
                <a:solidFill>
                  <a:srgbClr val="5382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‹N°›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 u="heavy">
                <a:solidFill>
                  <a:srgbClr val="5382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‹N°›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‹N°›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3847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292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8" cy="276999"/>
          </a:xfr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579756" y="7011239"/>
            <a:ext cx="212090" cy="323165"/>
          </a:xfrm>
        </p:spPr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 + TEXTO">
    <p:bg bwMode="inv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9395" y="564959"/>
            <a:ext cx="8420936" cy="339195"/>
          </a:xfrm>
        </p:spPr>
        <p:txBody>
          <a:bodyPr/>
          <a:lstStyle>
            <a:lvl1pPr algn="l">
              <a:defRPr sz="2204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FDEBA5E1-ED24-4BCE-B06B-9030EF4C49E4}" type="datetime1">
              <a:rPr lang="es-ES" smtClean="0">
                <a:solidFill>
                  <a:srgbClr val="004779"/>
                </a:solidFill>
              </a:rPr>
              <a:pPr/>
              <a:t>29/06/2020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3603" y="7103186"/>
            <a:ext cx="2495127" cy="203454"/>
          </a:xfrm>
          <a:prstGeom prst="rect">
            <a:avLst/>
          </a:prstGeom>
        </p:spPr>
        <p:txBody>
          <a:bodyPr anchor="ctr"/>
          <a:lstStyle>
            <a:lvl1pPr algn="ctr">
              <a:defRPr sz="1322" b="1" i="1">
                <a:solidFill>
                  <a:schemeClr val="accent1"/>
                </a:solidFill>
              </a:defRPr>
            </a:lvl1pPr>
          </a:lstStyle>
          <a:p>
            <a:fld id="{931E4EDA-BF0F-48CC-BD1E-C58F2F529398}" type="slidenum">
              <a:rPr lang="es-ES" smtClean="0">
                <a:solidFill>
                  <a:srgbClr val="004779"/>
                </a:solidFill>
              </a:rPr>
              <a:pPr/>
              <a:t>‹N°›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579" y="7103186"/>
            <a:ext cx="3386243" cy="203454"/>
          </a:xfrm>
          <a:prstGeom prst="rect">
            <a:avLst/>
          </a:prstGeom>
        </p:spPr>
        <p:txBody>
          <a:bodyPr anchor="ctr"/>
          <a:lstStyle>
            <a:lvl1pPr algn="ctr">
              <a:defRPr lang="es-ES" sz="1322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715700" y="1397986"/>
            <a:ext cx="9262000" cy="169597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204" b="1">
                <a:solidFill>
                  <a:schemeClr val="accent1"/>
                </a:solidFill>
                <a:latin typeface="+mj-lt"/>
              </a:defRPr>
            </a:lvl1pPr>
            <a:lvl2pPr marL="818657" indent="-314868">
              <a:buFont typeface="Wingdings" pitchFamily="2" charset="2"/>
              <a:buChar char="§"/>
              <a:defRPr sz="2204" b="1">
                <a:solidFill>
                  <a:schemeClr val="accent1"/>
                </a:solidFill>
                <a:latin typeface="+mj-lt"/>
              </a:defRPr>
            </a:lvl2pPr>
            <a:lvl3pPr marL="1259472" indent="-251894">
              <a:buFont typeface="Wingdings" pitchFamily="2" charset="2"/>
              <a:buChar char="q"/>
              <a:defRPr sz="2204" b="1">
                <a:solidFill>
                  <a:schemeClr val="accent1"/>
                </a:solidFill>
                <a:latin typeface="+mj-lt"/>
              </a:defRPr>
            </a:lvl3pPr>
            <a:lvl4pPr marL="1763260" indent="-251894">
              <a:buFont typeface="Wingdings" pitchFamily="2" charset="2"/>
              <a:buChar char="Ø"/>
              <a:defRPr sz="2204" b="1">
                <a:solidFill>
                  <a:schemeClr val="accent1"/>
                </a:solidFill>
                <a:latin typeface="+mj-lt"/>
              </a:defRPr>
            </a:lvl4pPr>
            <a:lvl5pPr marL="2267049" indent="-251894">
              <a:buFont typeface="Wingdings" pitchFamily="2" charset="2"/>
              <a:buChar char="v"/>
              <a:defRPr sz="2204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44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42038" y="6954773"/>
            <a:ext cx="7877175" cy="252729"/>
          </a:xfrm>
          <a:custGeom>
            <a:avLst/>
            <a:gdLst/>
            <a:ahLst/>
            <a:cxnLst/>
            <a:rect l="l" t="t" r="r" b="b"/>
            <a:pathLst>
              <a:path w="7877175" h="252729">
                <a:moveTo>
                  <a:pt x="0" y="252221"/>
                </a:moveTo>
                <a:lnTo>
                  <a:pt x="7876793" y="252221"/>
                </a:lnTo>
                <a:lnTo>
                  <a:pt x="7876793" y="0"/>
                </a:lnTo>
                <a:lnTo>
                  <a:pt x="0" y="0"/>
                </a:lnTo>
                <a:lnTo>
                  <a:pt x="0" y="252221"/>
                </a:lnTo>
                <a:close/>
              </a:path>
            </a:pathLst>
          </a:custGeom>
          <a:solidFill>
            <a:srgbClr val="334F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832" y="6954773"/>
            <a:ext cx="1267460" cy="252729"/>
          </a:xfrm>
          <a:custGeom>
            <a:avLst/>
            <a:gdLst/>
            <a:ahLst/>
            <a:cxnLst/>
            <a:rect l="l" t="t" r="r" b="b"/>
            <a:pathLst>
              <a:path w="1267460" h="252729">
                <a:moveTo>
                  <a:pt x="1267205" y="252221"/>
                </a:moveTo>
                <a:lnTo>
                  <a:pt x="1267205" y="0"/>
                </a:lnTo>
                <a:lnTo>
                  <a:pt x="0" y="0"/>
                </a:lnTo>
                <a:lnTo>
                  <a:pt x="0" y="252221"/>
                </a:lnTo>
                <a:lnTo>
                  <a:pt x="1267205" y="25222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0517" y="636525"/>
            <a:ext cx="7912364" cy="407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 u="heavy">
                <a:solidFill>
                  <a:srgbClr val="5382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1947" y="1434340"/>
            <a:ext cx="7729505" cy="423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79756" y="7011239"/>
            <a:ext cx="212090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‹N°›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.cornuau@actia-asso.eu" TargetMode="External"/><Relationship Id="rId2" Type="http://schemas.openxmlformats.org/officeDocument/2006/relationships/hyperlink" Target="mailto:c.cotillon@actia-asso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c.avila@fiab.es" TargetMode="External"/><Relationship Id="rId4" Type="http://schemas.openxmlformats.org/officeDocument/2006/relationships/hyperlink" Target="mailto:julian.drausinger@lva.a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rasmus-fields.eu/management/" TargetMode="External"/><Relationship Id="rId5" Type="http://schemas.openxmlformats.org/officeDocument/2006/relationships/hyperlink" Target="http://www.erasmus-fields.eu/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a-asso.eu/projets/fields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fiab.es/project/fiel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hyperlink" Target="https://www.olimerca.com/noticiadet/los-agricultores-europeos-se-van-de-erasmus/d5bbdaa12b31fcea2bc6a37f6ed911c9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agro-alimentarias.coop/1/1_2_1.php?id=OTA1MQ==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fiab.es/fiab-participa-en-el-proyecto-fields-para-formar-en-sostenibilidad-bioeconomia-y-digitalizacion-a-los-trabajadores-del-sector-agroindustrial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hyperlink" Target="http://foodforlife-spain.es/?s=fields&amp;post_type=po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2" y="6949440"/>
            <a:ext cx="9144000" cy="257810"/>
            <a:chOff x="774832" y="6949440"/>
            <a:chExt cx="9144000" cy="257810"/>
          </a:xfrm>
        </p:grpSpPr>
        <p:sp>
          <p:nvSpPr>
            <p:cNvPr id="3" name="object 3"/>
            <p:cNvSpPr/>
            <p:nvPr/>
          </p:nvSpPr>
          <p:spPr>
            <a:xfrm>
              <a:off x="774827" y="7058406"/>
              <a:ext cx="9144000" cy="149225"/>
            </a:xfrm>
            <a:custGeom>
              <a:avLst/>
              <a:gdLst/>
              <a:ahLst/>
              <a:cxnLst/>
              <a:rect l="l" t="t" r="r" b="b"/>
              <a:pathLst>
                <a:path w="9144000" h="149225">
                  <a:moveTo>
                    <a:pt x="9144000" y="0"/>
                  </a:moveTo>
                  <a:lnTo>
                    <a:pt x="1267206" y="0"/>
                  </a:lnTo>
                  <a:lnTo>
                    <a:pt x="0" y="0"/>
                  </a:lnTo>
                  <a:lnTo>
                    <a:pt x="0" y="148602"/>
                  </a:lnTo>
                  <a:lnTo>
                    <a:pt x="9144000" y="1486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4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832" y="6949440"/>
              <a:ext cx="9144000" cy="109220"/>
            </a:xfrm>
            <a:custGeom>
              <a:avLst/>
              <a:gdLst/>
              <a:ahLst/>
              <a:cxnLst/>
              <a:rect l="l" t="t" r="r" b="b"/>
              <a:pathLst>
                <a:path w="9144000" h="109220">
                  <a:moveTo>
                    <a:pt x="9143999" y="108965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108965"/>
                  </a:lnTo>
                  <a:lnTo>
                    <a:pt x="9143999" y="10896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26123" y="2338074"/>
            <a:ext cx="6458585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348740" marR="5080" indent="-1336675">
              <a:lnSpc>
                <a:spcPts val="4750"/>
              </a:lnSpc>
              <a:spcBef>
                <a:spcPts val="695"/>
              </a:spcBef>
            </a:pPr>
            <a:r>
              <a:rPr sz="4400" spc="-5" dirty="0">
                <a:solidFill>
                  <a:srgbClr val="538234"/>
                </a:solidFill>
                <a:latin typeface="Arial"/>
                <a:cs typeface="Arial"/>
              </a:rPr>
              <a:t>WP7 – Dissemination and  communication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0127" y="4402794"/>
            <a:ext cx="4134973" cy="1549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458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ACTIA - Christophe Cotillon - </a:t>
            </a:r>
            <a:r>
              <a:rPr sz="1300" u="sng" spc="-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Arial"/>
                <a:cs typeface="Arial"/>
                <a:hlinkClick r:id="rId2"/>
              </a:rPr>
              <a:t>c.cotillon@actia-asso.eu </a:t>
            </a:r>
            <a:r>
              <a:rPr sz="1300" spc="-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ACTIA – Gemma Cornuau – </a:t>
            </a:r>
            <a:r>
              <a:rPr sz="1300" u="sng" spc="-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Arial"/>
                <a:cs typeface="Arial"/>
                <a:hlinkClick r:id="rId3"/>
              </a:rPr>
              <a:t>g.cornuau@actia-asso.eu </a:t>
            </a:r>
            <a:r>
              <a:rPr sz="1300" spc="-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LVA – Julian Drausinger – </a:t>
            </a:r>
            <a:r>
              <a:rPr sz="1300" u="sng" spc="-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Arial"/>
                <a:cs typeface="Arial"/>
                <a:hlinkClick r:id="rId4"/>
              </a:rPr>
              <a:t>julian.drausinger@lva.at </a:t>
            </a:r>
            <a:r>
              <a:rPr sz="1300" spc="-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FIAB – Conchà Avila –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u="sng" spc="-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Arial"/>
                <a:cs typeface="Arial"/>
                <a:hlinkClick r:id="rId5"/>
              </a:rPr>
              <a:t>c.avila@fiab.es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74165" y="1039661"/>
            <a:ext cx="754507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u="none">
                <a:solidFill>
                  <a:schemeClr val="tx2"/>
                </a:solidFill>
                <a:latin typeface="+mj-lt"/>
                <a:cs typeface="Arial"/>
              </a:rPr>
              <a:t>FIEDS 2</a:t>
            </a:r>
            <a:r>
              <a:rPr lang="en-US" sz="4000" u="none" baseline="30000">
                <a:solidFill>
                  <a:schemeClr val="tx2"/>
                </a:solidFill>
                <a:latin typeface="+mj-lt"/>
                <a:cs typeface="Arial"/>
              </a:rPr>
              <a:t>nd</a:t>
            </a:r>
            <a:r>
              <a:rPr lang="en-US" sz="4000" u="none">
                <a:solidFill>
                  <a:schemeClr val="tx2"/>
                </a:solidFill>
                <a:latin typeface="+mj-lt"/>
                <a:cs typeface="Arial"/>
              </a:rPr>
              <a:t> partneri</a:t>
            </a:r>
            <a:r>
              <a:rPr lang="en-US" sz="4000" u="none">
                <a:solidFill>
                  <a:schemeClr val="tx2"/>
                </a:solidFill>
                <a:latin typeface="+mj-lt"/>
              </a:rPr>
              <a:t>ng</a:t>
            </a:r>
            <a:r>
              <a:rPr lang="en-US" sz="4000" u="none">
                <a:solidFill>
                  <a:schemeClr val="tx2"/>
                </a:solidFill>
                <a:latin typeface="+mj-lt"/>
                <a:cs typeface="Arial"/>
              </a:rPr>
              <a:t> meeting – 29.06.2020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84ADEF-7DCF-4747-A1AA-72E3597D6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370026"/>
            <a:ext cx="1395812" cy="15825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" y="-1"/>
            <a:ext cx="10343158" cy="7556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CD1F86-18A2-48F3-98CE-5CB39FDCC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FEB0C7-96A4-49D5-8275-853D8B065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732" y="6600619"/>
            <a:ext cx="1991635" cy="9558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2AC0F2-5B4B-4659-8DB7-E52F293B3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732" y="330389"/>
            <a:ext cx="952445" cy="952445"/>
          </a:xfrm>
          <a:prstGeom prst="rect">
            <a:avLst/>
          </a:prstGeom>
        </p:spPr>
      </p:pic>
      <p:sp>
        <p:nvSpPr>
          <p:cNvPr id="24" name="5 Forma libre">
            <a:extLst>
              <a:ext uri="{FF2B5EF4-FFF2-40B4-BE49-F238E27FC236}">
                <a16:creationId xmlns:a16="http://schemas.microsoft.com/office/drawing/2014/main" id="{718105C0-FB2F-4CD4-81DB-38688C5BC8F8}"/>
              </a:ext>
            </a:extLst>
          </p:cNvPr>
          <p:cNvSpPr/>
          <p:nvPr/>
        </p:nvSpPr>
        <p:spPr>
          <a:xfrm>
            <a:off x="877530" y="333091"/>
            <a:ext cx="2412707" cy="1002478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SOCIAL MEDIA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479A1B8-D035-41CC-BCB2-BD30583A40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722" y="2309255"/>
            <a:ext cx="5399629" cy="4310141"/>
          </a:xfrm>
          <a:prstGeom prst="rect">
            <a:avLst/>
          </a:prstGeom>
        </p:spPr>
      </p:pic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19D702A-6A1C-475A-9983-DA911FBE1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09" y="1665970"/>
            <a:ext cx="5538619" cy="45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1" y="2691"/>
            <a:ext cx="10190115" cy="7556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CD1F86-18A2-48F3-98CE-5CB39FDCC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FEB0C7-96A4-49D5-8275-853D8B065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732" y="6600619"/>
            <a:ext cx="1991635" cy="9558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2AC0F2-5B4B-4659-8DB7-E52F293B3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732" y="330389"/>
            <a:ext cx="952445" cy="952445"/>
          </a:xfrm>
          <a:prstGeom prst="rect">
            <a:avLst/>
          </a:prstGeom>
        </p:spPr>
      </p:pic>
      <p:sp>
        <p:nvSpPr>
          <p:cNvPr id="24" name="5 Forma libre">
            <a:extLst>
              <a:ext uri="{FF2B5EF4-FFF2-40B4-BE49-F238E27FC236}">
                <a16:creationId xmlns:a16="http://schemas.microsoft.com/office/drawing/2014/main" id="{718105C0-FB2F-4CD4-81DB-38688C5BC8F8}"/>
              </a:ext>
            </a:extLst>
          </p:cNvPr>
          <p:cNvSpPr/>
          <p:nvPr/>
        </p:nvSpPr>
        <p:spPr>
          <a:xfrm>
            <a:off x="877530" y="333091"/>
            <a:ext cx="2412707" cy="1002478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SOCIAL MEDIA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A87339D-9FA5-41DA-96E2-3AB7046CF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50" y="1549650"/>
            <a:ext cx="5505101" cy="25306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4A615DA-0F75-4E02-93AB-2CB688325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6997" y="4183178"/>
            <a:ext cx="5260980" cy="27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1" y="2691"/>
            <a:ext cx="10190115" cy="7556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CD1F86-18A2-48F3-98CE-5CB39FDCC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FEB0C7-96A4-49D5-8275-853D8B065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732" y="6600619"/>
            <a:ext cx="1991635" cy="9558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2AC0F2-5B4B-4659-8DB7-E52F293B3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732" y="330389"/>
            <a:ext cx="952445" cy="952445"/>
          </a:xfrm>
          <a:prstGeom prst="rect">
            <a:avLst/>
          </a:prstGeom>
        </p:spPr>
      </p:pic>
      <p:sp>
        <p:nvSpPr>
          <p:cNvPr id="24" name="5 Forma libre">
            <a:extLst>
              <a:ext uri="{FF2B5EF4-FFF2-40B4-BE49-F238E27FC236}">
                <a16:creationId xmlns:a16="http://schemas.microsoft.com/office/drawing/2014/main" id="{718105C0-FB2F-4CD4-81DB-38688C5BC8F8}"/>
              </a:ext>
            </a:extLst>
          </p:cNvPr>
          <p:cNvSpPr/>
          <p:nvPr/>
        </p:nvSpPr>
        <p:spPr>
          <a:xfrm>
            <a:off x="877530" y="333091"/>
            <a:ext cx="2412707" cy="1002478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SOCIAL MEDIA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82AFDD-B18B-4EDE-AD4E-6490FAE45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834" y="1610533"/>
            <a:ext cx="5188431" cy="42671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219A5D-BBA3-484B-9742-87FE07CB2E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9838" y="5663861"/>
            <a:ext cx="7073724" cy="18681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561E00-55A9-4756-AE5D-FF1516673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2486" y="1999321"/>
            <a:ext cx="4745294" cy="39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1" y="2691"/>
            <a:ext cx="10190115" cy="7556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CD1F86-18A2-48F3-98CE-5CB39FDCC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FEB0C7-96A4-49D5-8275-853D8B065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732" y="6600619"/>
            <a:ext cx="1991635" cy="9558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2AC0F2-5B4B-4659-8DB7-E52F293B3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732" y="330389"/>
            <a:ext cx="952445" cy="952445"/>
          </a:xfrm>
          <a:prstGeom prst="rect">
            <a:avLst/>
          </a:prstGeom>
        </p:spPr>
      </p:pic>
      <p:sp>
        <p:nvSpPr>
          <p:cNvPr id="24" name="5 Forma libre">
            <a:extLst>
              <a:ext uri="{FF2B5EF4-FFF2-40B4-BE49-F238E27FC236}">
                <a16:creationId xmlns:a16="http://schemas.microsoft.com/office/drawing/2014/main" id="{718105C0-FB2F-4CD4-81DB-38688C5BC8F8}"/>
              </a:ext>
            </a:extLst>
          </p:cNvPr>
          <p:cNvSpPr/>
          <p:nvPr/>
        </p:nvSpPr>
        <p:spPr>
          <a:xfrm>
            <a:off x="877530" y="333091"/>
            <a:ext cx="2412707" cy="1002478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SOCIAL MEDIA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D1864E-11CD-4DED-8519-4A39100A87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24" y="1597571"/>
            <a:ext cx="5635820" cy="33508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9925090-51C4-4028-8901-EBFAED392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3723" y="2362621"/>
            <a:ext cx="4952444" cy="43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-58982"/>
            <a:ext cx="10075333" cy="7556500"/>
          </a:xfrm>
          <a:prstGeom prst="rect">
            <a:avLst/>
          </a:prstGeom>
        </p:spPr>
      </p:pic>
      <p:sp>
        <p:nvSpPr>
          <p:cNvPr id="17" name="CuadroTexto 6"/>
          <p:cNvSpPr txBox="1"/>
          <p:nvPr/>
        </p:nvSpPr>
        <p:spPr>
          <a:xfrm>
            <a:off x="1125070" y="637596"/>
            <a:ext cx="8527635" cy="40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34" b="1" dirty="0">
                <a:solidFill>
                  <a:srgbClr val="002060"/>
                </a:solidFill>
                <a:latin typeface="Trebuchet MS"/>
                <a:cs typeface="Trebuchet MS"/>
              </a:rPr>
              <a:t>OTHER COMMUNICATION ACTIVITIES</a:t>
            </a:r>
          </a:p>
        </p:txBody>
      </p:sp>
      <p:graphicFrame>
        <p:nvGraphicFramePr>
          <p:cNvPr id="39" name="38 Diagrama"/>
          <p:cNvGraphicFramePr/>
          <p:nvPr/>
        </p:nvGraphicFramePr>
        <p:xfrm>
          <a:off x="792835" y="1282835"/>
          <a:ext cx="9591532" cy="528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ACD1F86-18A2-48F3-98CE-5CB39FDCCE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FEB0C7-96A4-49D5-8275-853D8B0655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2732" y="6600619"/>
            <a:ext cx="1991635" cy="955881"/>
          </a:xfrm>
          <a:prstGeom prst="rect">
            <a:avLst/>
          </a:prstGeom>
        </p:spPr>
      </p:pic>
      <p:sp>
        <p:nvSpPr>
          <p:cNvPr id="11" name="11 Forma libre">
            <a:extLst>
              <a:ext uri="{FF2B5EF4-FFF2-40B4-BE49-F238E27FC236}">
                <a16:creationId xmlns:a16="http://schemas.microsoft.com/office/drawing/2014/main" id="{E6AFFC6F-9489-47AC-9E09-76DF80F2E741}"/>
              </a:ext>
            </a:extLst>
          </p:cNvPr>
          <p:cNvSpPr/>
          <p:nvPr/>
        </p:nvSpPr>
        <p:spPr>
          <a:xfrm>
            <a:off x="1125071" y="1654986"/>
            <a:ext cx="2369194" cy="942110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WORKSHOPS</a:t>
            </a:r>
          </a:p>
        </p:txBody>
      </p:sp>
      <p:sp>
        <p:nvSpPr>
          <p:cNvPr id="12" name="11 Forma libre">
            <a:extLst>
              <a:ext uri="{FF2B5EF4-FFF2-40B4-BE49-F238E27FC236}">
                <a16:creationId xmlns:a16="http://schemas.microsoft.com/office/drawing/2014/main" id="{58B3F28C-D2D0-47EB-A556-E8A6E9669DAF}"/>
              </a:ext>
            </a:extLst>
          </p:cNvPr>
          <p:cNvSpPr/>
          <p:nvPr/>
        </p:nvSpPr>
        <p:spPr>
          <a:xfrm>
            <a:off x="1111701" y="4024860"/>
            <a:ext cx="2369194" cy="942110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FIELDS PRESENTATIONS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FAAF9F-7995-432B-8F0C-835BE9E18514}"/>
              </a:ext>
            </a:extLst>
          </p:cNvPr>
          <p:cNvSpPr txBox="1"/>
          <p:nvPr/>
        </p:nvSpPr>
        <p:spPr>
          <a:xfrm>
            <a:off x="3601238" y="1602353"/>
            <a:ext cx="6903472" cy="178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868" indent="-314868">
              <a:buFont typeface="Arial" pitchFamily="34" charset="0"/>
              <a:buChar char="•"/>
            </a:pPr>
            <a:r>
              <a:rPr lang="es-ES" sz="1983" b="1" dirty="0">
                <a:solidFill>
                  <a:srgbClr val="595959"/>
                </a:solidFill>
                <a:latin typeface="Trebuchet MS"/>
                <a:cs typeface="Trebuchet MS"/>
              </a:rPr>
              <a:t>7 </a:t>
            </a:r>
            <a:r>
              <a:rPr lang="en-GB" sz="1983" b="1" dirty="0">
                <a:solidFill>
                  <a:srgbClr val="595959"/>
                </a:solidFill>
                <a:latin typeface="Trebuchet MS"/>
                <a:cs typeface="Trebuchet MS"/>
              </a:rPr>
              <a:t>national Workshops</a:t>
            </a:r>
            <a:r>
              <a:rPr lang="en-GB" sz="1763" b="1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lang="en-GB" sz="1763" dirty="0">
                <a:solidFill>
                  <a:srgbClr val="595959"/>
                </a:solidFill>
                <a:latin typeface="Trebuchet MS"/>
                <a:cs typeface="Trebuchet MS"/>
              </a:rPr>
              <a:t>(LVA, AERES,CONFAGRI,ACTIA,FIAB, ICOS, PA) – (engagement of Farmers, foresters, industry organisations, VET and education providers)</a:t>
            </a:r>
          </a:p>
          <a:p>
            <a:pPr marL="314868" indent="-314868">
              <a:buFont typeface="Arial" pitchFamily="34" charset="0"/>
              <a:buChar char="•"/>
            </a:pPr>
            <a:r>
              <a:rPr lang="en-GB" sz="1983" b="1" dirty="0">
                <a:solidFill>
                  <a:srgbClr val="595959"/>
                </a:solidFill>
                <a:latin typeface="Trebuchet MS"/>
                <a:cs typeface="Trebuchet MS"/>
              </a:rPr>
              <a:t>1 Final Conference </a:t>
            </a: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in Brussels </a:t>
            </a:r>
            <a:r>
              <a:rPr lang="en-GB" sz="1763" dirty="0">
                <a:solidFill>
                  <a:srgbClr val="595959"/>
                </a:solidFill>
                <a:latin typeface="Trebuchet MS"/>
                <a:cs typeface="Trebuchet MS"/>
              </a:rPr>
              <a:t>-  All partners and the umbrella organisations (FDE, Copa Cogeca, WP RES, EFFAT, CEPI)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9CE71D-103B-4054-A515-6242BBF27FBC}"/>
              </a:ext>
            </a:extLst>
          </p:cNvPr>
          <p:cNvSpPr txBox="1"/>
          <p:nvPr/>
        </p:nvSpPr>
        <p:spPr>
          <a:xfrm>
            <a:off x="3662624" y="4020195"/>
            <a:ext cx="6903472" cy="9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868" indent="-314868">
              <a:buFont typeface="Arial" pitchFamily="34" charset="0"/>
              <a:buChar char="•"/>
            </a:pPr>
            <a:r>
              <a:rPr lang="en-GB" sz="1763" dirty="0">
                <a:solidFill>
                  <a:srgbClr val="595959"/>
                </a:solidFill>
                <a:latin typeface="Trebuchet MS"/>
                <a:cs typeface="Trebuchet MS"/>
              </a:rPr>
              <a:t>All partners will identify events, workshops, meetings or  conferences related, to present FIELDS  goals, ongoing works, results to attract stakeholders and reach targeted audience</a:t>
            </a:r>
            <a:r>
              <a:rPr lang="es-ES" sz="1763" dirty="0">
                <a:solidFill>
                  <a:srgbClr val="595959"/>
                </a:solidFill>
                <a:latin typeface="Trebuchet MS"/>
                <a:cs typeface="Trebuchet MS"/>
              </a:rPr>
              <a:t>. </a:t>
            </a:r>
            <a:endParaRPr lang="en-GB" sz="1763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1983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9848" y="622502"/>
            <a:ext cx="9278624" cy="2984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24" dirty="0">
                <a:solidFill>
                  <a:srgbClr val="1F497D"/>
                </a:solidFill>
                <a:latin typeface="Trebuchet MS"/>
                <a:ea typeface="+mn-ea"/>
                <a:cs typeface="Trebuchet MS"/>
              </a:rPr>
              <a:t>DELIVERABLES</a:t>
            </a:r>
            <a:endParaRPr lang="es-ES" sz="2424" dirty="0">
              <a:solidFill>
                <a:srgbClr val="1F497D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rgbClr val="004779"/>
                </a:solidFill>
              </a:rPr>
              <a:t>[</a:t>
            </a:r>
            <a:fld id="{8CDEBCDC-91DF-4C79-9549-9BFD01092B9F}" type="slidenum">
              <a:rPr lang="es-ES" smtClean="0">
                <a:solidFill>
                  <a:srgbClr val="004779"/>
                </a:solidFill>
              </a:rPr>
              <a:pPr algn="r"/>
              <a:t>15</a:t>
            </a:fld>
            <a:r>
              <a:rPr lang="es-ES">
                <a:solidFill>
                  <a:srgbClr val="004779"/>
                </a:solidFill>
              </a:rPr>
              <a:t>]</a:t>
            </a:r>
            <a:endParaRPr lang="es-ES" dirty="0">
              <a:solidFill>
                <a:srgbClr val="004779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FE22F1-A105-4652-B8B2-84782D844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ADDD1E-EBE6-4DE6-BB5F-940F409E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32" y="6600619"/>
            <a:ext cx="1991635" cy="955881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4DE4256D-69CC-483C-A591-1B7166F066CC}"/>
              </a:ext>
            </a:extLst>
          </p:cNvPr>
          <p:cNvSpPr txBox="1">
            <a:spLocks/>
          </p:cNvSpPr>
          <p:nvPr/>
        </p:nvSpPr>
        <p:spPr>
          <a:xfrm>
            <a:off x="1062224" y="1785393"/>
            <a:ext cx="7934215" cy="2386195"/>
          </a:xfrm>
          <a:prstGeom prst="rect">
            <a:avLst/>
          </a:prstGeom>
        </p:spPr>
        <p:txBody>
          <a:bodyPr vert="horz" lIns="100753" tIns="50377" rIns="100753" bIns="50377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24" dirty="0">
                <a:solidFill>
                  <a:srgbClr val="1F497D"/>
                </a:solidFill>
                <a:latin typeface="Trebuchet MS"/>
                <a:ea typeface="+mn-ea"/>
                <a:cs typeface="Trebuchet MS"/>
              </a:rPr>
              <a:t>D7.2 </a:t>
            </a:r>
            <a:r>
              <a:rPr lang="en-GB" sz="2424" dirty="0">
                <a:solidFill>
                  <a:srgbClr val="1F497D"/>
                </a:solidFill>
                <a:latin typeface="Trebuchet MS"/>
                <a:ea typeface="+mn-ea"/>
                <a:cs typeface="Trebuchet MS"/>
              </a:rPr>
              <a:t>Public Website (Month 4)</a:t>
            </a:r>
          </a:p>
          <a:p>
            <a:pPr>
              <a:lnSpc>
                <a:spcPct val="80000"/>
              </a:lnSpc>
            </a:pPr>
            <a:endParaRPr lang="en-GB" sz="2424" dirty="0">
              <a:solidFill>
                <a:srgbClr val="1F497D"/>
              </a:solidFill>
              <a:latin typeface="Trebuchet MS"/>
              <a:ea typeface="+mn-ea"/>
              <a:cs typeface="Trebuchet MS"/>
            </a:endParaRPr>
          </a:p>
          <a:p>
            <a:pPr>
              <a:lnSpc>
                <a:spcPct val="80000"/>
              </a:lnSpc>
            </a:pPr>
            <a:r>
              <a:rPr lang="en-GB" sz="2424" dirty="0">
                <a:solidFill>
                  <a:srgbClr val="1F497D"/>
                </a:solidFill>
                <a:latin typeface="Trebuchet MS"/>
                <a:ea typeface="+mn-ea"/>
                <a:cs typeface="Trebuchet MS"/>
              </a:rPr>
              <a:t>D7.3 Project leaflet and poster (M6)</a:t>
            </a:r>
          </a:p>
          <a:p>
            <a:pPr>
              <a:lnSpc>
                <a:spcPct val="80000"/>
              </a:lnSpc>
            </a:pPr>
            <a:endParaRPr lang="en-GB" sz="2424" dirty="0">
              <a:solidFill>
                <a:srgbClr val="1F497D"/>
              </a:solidFill>
              <a:latin typeface="Trebuchet MS"/>
              <a:ea typeface="+mn-ea"/>
              <a:cs typeface="Trebuchet MS"/>
            </a:endParaRPr>
          </a:p>
          <a:p>
            <a:pPr>
              <a:lnSpc>
                <a:spcPct val="80000"/>
              </a:lnSpc>
            </a:pPr>
            <a:r>
              <a:rPr lang="en-GB" sz="2424" dirty="0">
                <a:solidFill>
                  <a:srgbClr val="1F497D"/>
                </a:solidFill>
                <a:latin typeface="Trebuchet MS"/>
                <a:ea typeface="+mn-ea"/>
                <a:cs typeface="Trebuchet MS"/>
              </a:rPr>
              <a:t>D7.4 Report on dissemination action (M48) – FIAB will prepare one dissemination report per year with the inputs of all partners and presents updates each e-meeting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73996CEE-5974-4C4D-9986-61D9C40FAF1C}"/>
              </a:ext>
            </a:extLst>
          </p:cNvPr>
          <p:cNvSpPr txBox="1">
            <a:spLocks/>
          </p:cNvSpPr>
          <p:nvPr/>
        </p:nvSpPr>
        <p:spPr>
          <a:xfrm>
            <a:off x="1062224" y="4164878"/>
            <a:ext cx="7934215" cy="595000"/>
          </a:xfrm>
          <a:prstGeom prst="rect">
            <a:avLst/>
          </a:prstGeom>
        </p:spPr>
        <p:txBody>
          <a:bodyPr vert="horz" lIns="100753" tIns="50377" rIns="100753" bIns="50377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s-ES" sz="2424" dirty="0">
              <a:solidFill>
                <a:srgbClr val="1F497D"/>
              </a:solidFill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0133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660" y="4229362"/>
            <a:ext cx="10991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334E58"/>
                </a:solidFill>
                <a:latin typeface="Arial"/>
                <a:cs typeface="Arial"/>
              </a:rPr>
              <a:t>Q&amp;A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16</a:t>
            </a:fld>
            <a:endParaRPr spc="-55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61A08FA-9596-419D-A329-79F63235EB58}"/>
              </a:ext>
            </a:extLst>
          </p:cNvPr>
          <p:cNvSpPr txBox="1"/>
          <p:nvPr/>
        </p:nvSpPr>
        <p:spPr>
          <a:xfrm>
            <a:off x="1308100" y="2254250"/>
            <a:ext cx="7696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000" dirty="0" err="1">
                <a:solidFill>
                  <a:srgbClr val="334E58"/>
                </a:solidFill>
                <a:latin typeface="Arial"/>
                <a:cs typeface="Arial"/>
              </a:rPr>
              <a:t>Thank</a:t>
            </a:r>
            <a:r>
              <a:rPr lang="fr-FR" sz="4000" dirty="0">
                <a:solidFill>
                  <a:srgbClr val="334E58"/>
                </a:solidFill>
                <a:latin typeface="Arial"/>
                <a:cs typeface="Arial"/>
              </a:rPr>
              <a:t> </a:t>
            </a:r>
            <a:r>
              <a:rPr lang="fr-FR" sz="4000" dirty="0" err="1">
                <a:solidFill>
                  <a:srgbClr val="334E58"/>
                </a:solidFill>
                <a:latin typeface="Arial"/>
                <a:cs typeface="Arial"/>
              </a:rPr>
              <a:t>you</a:t>
            </a:r>
            <a:r>
              <a:rPr lang="fr-FR" sz="4000" dirty="0">
                <a:solidFill>
                  <a:srgbClr val="334E58"/>
                </a:solidFill>
                <a:latin typeface="Arial"/>
                <a:cs typeface="Arial"/>
              </a:rPr>
              <a:t> for </a:t>
            </a:r>
            <a:r>
              <a:rPr lang="fr-FR" sz="4000" dirty="0" err="1">
                <a:solidFill>
                  <a:srgbClr val="334E58"/>
                </a:solidFill>
                <a:latin typeface="Arial"/>
                <a:cs typeface="Arial"/>
              </a:rPr>
              <a:t>your</a:t>
            </a:r>
            <a:r>
              <a:rPr lang="fr-FR" sz="4000" dirty="0">
                <a:solidFill>
                  <a:srgbClr val="334E58"/>
                </a:solidFill>
                <a:latin typeface="Arial"/>
                <a:cs typeface="Arial"/>
              </a:rPr>
              <a:t> attention !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8765" algn="l"/>
              </a:tabLst>
            </a:pPr>
            <a:r>
              <a:rPr sz="2800" spc="-60" dirty="0"/>
              <a:t> </a:t>
            </a:r>
            <a:r>
              <a:rPr sz="2800" spc="-5" dirty="0"/>
              <a:t>WP7</a:t>
            </a:r>
            <a:r>
              <a:rPr sz="2800" spc="-95" dirty="0"/>
              <a:t> </a:t>
            </a:r>
            <a:r>
              <a:rPr sz="2800" dirty="0"/>
              <a:t>Info	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482232" y="1225552"/>
            <a:ext cx="7729855" cy="491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WP Start/end date: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M1-M48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390"/>
              </a:spcBef>
              <a:buChar char="•"/>
              <a:tabLst>
                <a:tab pos="240665" algn="l"/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Lead by ACTIA and all partners are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involved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241300" marR="6350" indent="-228600" algn="just">
              <a:lnSpc>
                <a:spcPts val="2160"/>
              </a:lnSpc>
              <a:spcBef>
                <a:spcPts val="1664"/>
              </a:spcBef>
              <a:buChar char="•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WP7 aims </a:t>
            </a:r>
            <a:r>
              <a:rPr sz="2000" b="1" spc="-5" dirty="0">
                <a:latin typeface="Arial"/>
                <a:cs typeface="Arial"/>
              </a:rPr>
              <a:t>to ensure to reach the largest possible target  audience </a:t>
            </a:r>
            <a:r>
              <a:rPr sz="2000" spc="-5" dirty="0">
                <a:latin typeface="Arial"/>
                <a:cs typeface="Arial"/>
              </a:rPr>
              <a:t>while advertising the project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241300" marR="5715" indent="-228600" algn="just">
              <a:lnSpc>
                <a:spcPts val="2160"/>
              </a:lnSpc>
              <a:spcBef>
                <a:spcPts val="1630"/>
              </a:spcBef>
              <a:buChar char="•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The network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associated partners </a:t>
            </a:r>
            <a:r>
              <a:rPr sz="2000" spc="-70" dirty="0">
                <a:latin typeface="Arial"/>
                <a:cs typeface="Arial"/>
              </a:rPr>
              <a:t>(EFFAT, </a:t>
            </a:r>
            <a:r>
              <a:rPr sz="2000" spc="-5" dirty="0">
                <a:latin typeface="Arial"/>
                <a:cs typeface="Arial"/>
              </a:rPr>
              <a:t>BIC) and of </a:t>
            </a:r>
            <a:r>
              <a:rPr sz="2000" spc="-10" dirty="0">
                <a:latin typeface="Arial"/>
                <a:cs typeface="Arial"/>
              </a:rPr>
              <a:t>the  </a:t>
            </a:r>
            <a:r>
              <a:rPr sz="2000" spc="-5" dirty="0">
                <a:latin typeface="Arial"/>
                <a:cs typeface="Arial"/>
              </a:rPr>
              <a:t>entity supporting the project </a:t>
            </a:r>
            <a:r>
              <a:rPr sz="2000" spc="-20" dirty="0">
                <a:latin typeface="Arial"/>
                <a:cs typeface="Arial"/>
              </a:rPr>
              <a:t>(COPA-COGECA) </a:t>
            </a:r>
            <a:r>
              <a:rPr sz="2000" dirty="0">
                <a:latin typeface="Arial"/>
                <a:cs typeface="Arial"/>
              </a:rPr>
              <a:t>will </a:t>
            </a:r>
            <a:r>
              <a:rPr sz="2000" spc="-5" dirty="0">
                <a:latin typeface="Arial"/>
                <a:cs typeface="Arial"/>
              </a:rPr>
              <a:t>also be </a:t>
            </a:r>
            <a:r>
              <a:rPr sz="2000" spc="-10" dirty="0">
                <a:latin typeface="Arial"/>
                <a:cs typeface="Arial"/>
              </a:rPr>
              <a:t>used  </a:t>
            </a:r>
            <a:r>
              <a:rPr sz="2000" spc="-5" dirty="0">
                <a:latin typeface="Arial"/>
                <a:cs typeface="Arial"/>
              </a:rPr>
              <a:t>for a wider reach of farmer association and cooperatives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625"/>
              </a:spcBef>
              <a:buChar char="•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dissemination plan </a:t>
            </a:r>
            <a:r>
              <a:rPr sz="2000" dirty="0">
                <a:latin typeface="Arial"/>
                <a:cs typeface="Arial"/>
              </a:rPr>
              <a:t>will </a:t>
            </a:r>
            <a:r>
              <a:rPr sz="2000" spc="-5" dirty="0">
                <a:latin typeface="Arial"/>
                <a:cs typeface="Arial"/>
              </a:rPr>
              <a:t>be developed by </a:t>
            </a:r>
            <a:r>
              <a:rPr sz="2000" spc="-105" dirty="0">
                <a:latin typeface="Arial"/>
                <a:cs typeface="Arial"/>
              </a:rPr>
              <a:t>LVA </a:t>
            </a:r>
            <a:r>
              <a:rPr sz="2000" spc="-5" dirty="0">
                <a:latin typeface="Arial"/>
                <a:cs typeface="Arial"/>
              </a:rPr>
              <a:t>to support the  outreach </a:t>
            </a:r>
            <a:r>
              <a:rPr sz="2000" spc="-10" dirty="0">
                <a:latin typeface="Arial"/>
                <a:cs typeface="Arial"/>
              </a:rPr>
              <a:t>of the </a:t>
            </a:r>
            <a:r>
              <a:rPr sz="2000" spc="-5" dirty="0">
                <a:latin typeface="Arial"/>
                <a:cs typeface="Arial"/>
              </a:rPr>
              <a:t>project to the target audiences in the participating  countries and following succesful validation to other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countries.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660" y="4229362"/>
            <a:ext cx="58400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334E58"/>
                </a:solidFill>
                <a:latin typeface="Arial"/>
                <a:cs typeface="Arial"/>
              </a:rPr>
              <a:t>T7.1 Dissemination</a:t>
            </a:r>
            <a:r>
              <a:rPr sz="4000" b="1" spc="-40" dirty="0">
                <a:solidFill>
                  <a:srgbClr val="334E58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334E58"/>
                </a:solidFill>
                <a:latin typeface="Arial"/>
                <a:cs typeface="Arial"/>
              </a:rPr>
              <a:t>plan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477660" y="4837134"/>
            <a:ext cx="7728584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7315">
              <a:lnSpc>
                <a:spcPct val="1318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Duration: M1-M9  Leader: </a:t>
            </a:r>
            <a:r>
              <a:rPr sz="2000" b="1" spc="-105" dirty="0">
                <a:latin typeface="Arial"/>
                <a:cs typeface="Arial"/>
              </a:rPr>
              <a:t>LVA </a:t>
            </a:r>
            <a:r>
              <a:rPr sz="2000" spc="-5" dirty="0">
                <a:latin typeface="Arial"/>
                <a:cs typeface="Arial"/>
              </a:rPr>
              <a:t>(60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days)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025"/>
              </a:spcBef>
            </a:pPr>
            <a:r>
              <a:rPr sz="2000" spc="-5" dirty="0">
                <a:latin typeface="Arial"/>
                <a:cs typeface="Arial"/>
              </a:rPr>
              <a:t>Involved: </a:t>
            </a:r>
            <a:r>
              <a:rPr sz="2000" spc="-20" dirty="0">
                <a:latin typeface="Arial"/>
                <a:cs typeface="Arial"/>
              </a:rPr>
              <a:t>CONFAGRI </a:t>
            </a:r>
            <a:r>
              <a:rPr sz="2000" spc="-5" dirty="0">
                <a:latin typeface="Arial"/>
                <a:cs typeface="Arial"/>
              </a:rPr>
              <a:t>(20 days)</a:t>
            </a:r>
            <a:r>
              <a:rPr sz="2000" b="1" spc="-5" dirty="0">
                <a:latin typeface="Arial"/>
                <a:cs typeface="Arial"/>
              </a:rPr>
              <a:t>, </a:t>
            </a:r>
            <a:r>
              <a:rPr sz="2000" spc="-15" dirty="0">
                <a:latin typeface="Arial"/>
                <a:cs typeface="Arial"/>
              </a:rPr>
              <a:t>UNITO </a:t>
            </a:r>
            <a:r>
              <a:rPr sz="2000" spc="-5" dirty="0">
                <a:latin typeface="Arial"/>
                <a:cs typeface="Arial"/>
              </a:rPr>
              <a:t>(30 days), FIAB (18 </a:t>
            </a:r>
            <a:r>
              <a:rPr sz="2000" spc="-10" dirty="0">
                <a:latin typeface="Arial"/>
                <a:cs typeface="Arial"/>
              </a:rPr>
              <a:t>days),  </a:t>
            </a:r>
            <a:r>
              <a:rPr sz="2000" spc="-5" dirty="0">
                <a:latin typeface="Arial"/>
                <a:cs typeface="Arial"/>
              </a:rPr>
              <a:t>ACTIA (18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days)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3460" algn="l"/>
                <a:tab pos="7898765" algn="l"/>
              </a:tabLst>
            </a:pPr>
            <a:r>
              <a:rPr sz="2800" spc="-60" dirty="0"/>
              <a:t> </a:t>
            </a:r>
            <a:r>
              <a:rPr sz="2800" spc="-5" dirty="0"/>
              <a:t>T7.1	</a:t>
            </a:r>
            <a:r>
              <a:rPr sz="2800" dirty="0"/>
              <a:t>Dissemination</a:t>
            </a:r>
            <a:r>
              <a:rPr sz="2800" spc="-95" dirty="0"/>
              <a:t> </a:t>
            </a:r>
            <a:r>
              <a:rPr sz="2800" dirty="0"/>
              <a:t>plan	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482232" y="1630175"/>
            <a:ext cx="7729855" cy="27203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715" indent="-228600">
              <a:lnSpc>
                <a:spcPts val="1939"/>
              </a:lnSpc>
              <a:spcBef>
                <a:spcPts val="345"/>
              </a:spcBef>
              <a:buChar char="•"/>
              <a:tabLst>
                <a:tab pos="240665" algn="l"/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The task 7.1. </a:t>
            </a:r>
            <a:r>
              <a:rPr sz="1800" dirty="0">
                <a:latin typeface="Arial"/>
                <a:cs typeface="Arial"/>
              </a:rPr>
              <a:t>aims </a:t>
            </a:r>
            <a:r>
              <a:rPr sz="1800" spc="-5" dirty="0">
                <a:latin typeface="Arial"/>
                <a:cs typeface="Arial"/>
              </a:rPr>
              <a:t>to define the overall communication and dissemination  </a:t>
            </a:r>
            <a:r>
              <a:rPr sz="1800" dirty="0">
                <a:latin typeface="Arial"/>
                <a:cs typeface="Arial"/>
              </a:rPr>
              <a:t>plan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10"/>
              </a:spcBef>
              <a:buChar char="•"/>
              <a:tabLst>
                <a:tab pos="240665" algn="l"/>
                <a:tab pos="241935" algn="l"/>
              </a:tabLst>
            </a:pPr>
            <a:r>
              <a:rPr sz="1800" dirty="0">
                <a:latin typeface="Arial"/>
                <a:cs typeface="Arial"/>
              </a:rPr>
              <a:t>Deliverable </a:t>
            </a:r>
            <a:r>
              <a:rPr sz="1800" spc="-5" dirty="0">
                <a:latin typeface="Arial"/>
                <a:cs typeface="Arial"/>
              </a:rPr>
              <a:t>7.1: </a:t>
            </a:r>
            <a:r>
              <a:rPr sz="1800" b="1" spc="-5" dirty="0">
                <a:latin typeface="Arial"/>
                <a:cs typeface="Arial"/>
              </a:rPr>
              <a:t>Dissemination plan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M9</a:t>
            </a:r>
          </a:p>
          <a:p>
            <a:pPr marL="761365" lvl="1" indent="-292100" algn="just">
              <a:lnSpc>
                <a:spcPts val="2050"/>
              </a:lnSpc>
              <a:spcBef>
                <a:spcPts val="280"/>
              </a:spcBef>
              <a:buFont typeface="Courier New"/>
              <a:buChar char="o"/>
              <a:tabLst>
                <a:tab pos="762000" algn="l"/>
              </a:tabLst>
            </a:pP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be </a:t>
            </a:r>
            <a:r>
              <a:rPr sz="1800" spc="-5" dirty="0">
                <a:latin typeface="Arial"/>
                <a:cs typeface="Arial"/>
              </a:rPr>
              <a:t>developed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90" dirty="0">
                <a:latin typeface="Arial"/>
                <a:cs typeface="Arial"/>
              </a:rPr>
              <a:t>LVA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collaboration with FIAB,</a:t>
            </a:r>
            <a:r>
              <a:rPr lang="fr-FR" sz="1800" spc="409" dirty="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CONFAGRI</a:t>
            </a:r>
            <a:r>
              <a:rPr sz="1800" spc="-15" dirty="0">
                <a:latin typeface="Arial"/>
                <a:cs typeface="Arial"/>
              </a:rPr>
              <a:t>,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ACTIA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UNITO</a:t>
            </a:r>
            <a:endParaRPr sz="1800" dirty="0">
              <a:latin typeface="Arial"/>
              <a:cs typeface="Arial"/>
            </a:endParaRPr>
          </a:p>
          <a:p>
            <a:pPr marL="761365" lvl="1" indent="-292100">
              <a:lnSpc>
                <a:spcPct val="100000"/>
              </a:lnSpc>
              <a:spcBef>
                <a:spcPts val="285"/>
              </a:spcBef>
              <a:buFont typeface="Courier New"/>
              <a:buChar char="o"/>
              <a:tabLst>
                <a:tab pos="762000" algn="l"/>
              </a:tabLst>
            </a:pP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be </a:t>
            </a:r>
            <a:r>
              <a:rPr sz="1800" spc="-5" dirty="0">
                <a:latin typeface="Arial"/>
                <a:cs typeface="Arial"/>
              </a:rPr>
              <a:t>validated </a:t>
            </a:r>
            <a:r>
              <a:rPr sz="1800" dirty="0">
                <a:latin typeface="Arial"/>
                <a:cs typeface="Arial"/>
              </a:rPr>
              <a:t>by all project </a:t>
            </a:r>
            <a:r>
              <a:rPr sz="1800" spc="-5" dirty="0">
                <a:latin typeface="Arial"/>
                <a:cs typeface="Arial"/>
              </a:rPr>
              <a:t>partners </a:t>
            </a:r>
            <a:r>
              <a:rPr sz="1800" dirty="0">
                <a:latin typeface="Arial"/>
                <a:cs typeface="Arial"/>
              </a:rPr>
              <a:t>during a project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meeting</a:t>
            </a:r>
            <a:endParaRPr sz="1800" dirty="0">
              <a:latin typeface="Arial"/>
              <a:cs typeface="Arial"/>
            </a:endParaRPr>
          </a:p>
          <a:p>
            <a:pPr marL="698500" marR="5080" lvl="1" indent="-228600">
              <a:lnSpc>
                <a:spcPts val="1939"/>
              </a:lnSpc>
              <a:spcBef>
                <a:spcPts val="535"/>
              </a:spcBef>
              <a:buFont typeface="Courier New"/>
              <a:buChar char="o"/>
              <a:tabLst>
                <a:tab pos="762000" algn="l"/>
                <a:tab pos="1822450" algn="l"/>
                <a:tab pos="2501265" algn="l"/>
                <a:tab pos="4222115" algn="l"/>
                <a:tab pos="4786630" algn="l"/>
                <a:tab pos="6368415" algn="l"/>
                <a:tab pos="6869430" algn="l"/>
              </a:tabLst>
            </a:pPr>
            <a:r>
              <a:rPr dirty="0"/>
              <a:t>	</a:t>
            </a:r>
            <a:r>
              <a:rPr sz="1800" dirty="0">
                <a:latin typeface="Arial"/>
                <a:cs typeface="Arial"/>
              </a:rPr>
              <a:t>common	g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al:	commun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ing	and	dissem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ing	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	projec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35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-5" dirty="0">
                <a:latin typeface="Arial"/>
                <a:cs typeface="Arial"/>
              </a:rPr>
              <a:t>objectives outputs, interim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final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results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2232" y="4698755"/>
            <a:ext cx="6960234" cy="8928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7965" marR="5080" indent="-227965" algn="r">
              <a:lnSpc>
                <a:spcPct val="100000"/>
              </a:lnSpc>
              <a:spcBef>
                <a:spcPts val="380"/>
              </a:spcBef>
              <a:buChar char="•"/>
              <a:tabLst>
                <a:tab pos="227965" algn="l"/>
                <a:tab pos="229235" algn="l"/>
              </a:tabLst>
            </a:pP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main </a:t>
            </a:r>
            <a:r>
              <a:rPr sz="1800" spc="-5" dirty="0">
                <a:latin typeface="Arial"/>
                <a:cs typeface="Arial"/>
              </a:rPr>
              <a:t>content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dissemination </a:t>
            </a:r>
            <a:r>
              <a:rPr sz="1800" dirty="0">
                <a:latin typeface="Arial"/>
                <a:cs typeface="Arial"/>
              </a:rPr>
              <a:t>plan is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develop a </a:t>
            </a:r>
            <a:r>
              <a:rPr sz="1800" spc="-5" dirty="0">
                <a:latin typeface="Arial"/>
                <a:cs typeface="Arial"/>
              </a:rPr>
              <a:t>strategy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 marR="32384" algn="r">
              <a:lnSpc>
                <a:spcPts val="2050"/>
              </a:lnSpc>
              <a:spcBef>
                <a:spcPts val="284"/>
              </a:spcBef>
              <a:tabLst>
                <a:tab pos="1214120" algn="l"/>
                <a:tab pos="1768475" algn="l"/>
                <a:tab pos="2601595" algn="l"/>
                <a:tab pos="3372485" algn="l"/>
                <a:tab pos="3761740" algn="l"/>
                <a:tab pos="5470525" algn="l"/>
              </a:tabLst>
            </a:pPr>
            <a:r>
              <a:rPr sz="1800" dirty="0">
                <a:latin typeface="Courier New"/>
                <a:cs typeface="Courier New"/>
              </a:rPr>
              <a:t>o</a:t>
            </a:r>
            <a:r>
              <a:rPr sz="1800" spc="135" dirty="0">
                <a:latin typeface="Courier New"/>
                <a:cs typeface="Courier New"/>
              </a:rPr>
              <a:t> </a:t>
            </a:r>
            <a:r>
              <a:rPr sz="1800" b="1" spc="-5" dirty="0">
                <a:latin typeface="Arial"/>
                <a:cs typeface="Arial"/>
              </a:rPr>
              <a:t>ou</a:t>
            </a:r>
            <a:r>
              <a:rPr sz="1800" b="1" dirty="0">
                <a:latin typeface="Arial"/>
                <a:cs typeface="Arial"/>
              </a:rPr>
              <a:t>tl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ne	key	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ates/	t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mes	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f	</a:t>
            </a:r>
            <a:r>
              <a:rPr sz="1800" b="1" spc="-5" dirty="0">
                <a:latin typeface="Arial"/>
                <a:cs typeface="Arial"/>
              </a:rPr>
              <a:t>di</a:t>
            </a:r>
            <a:r>
              <a:rPr sz="1800" b="1" dirty="0">
                <a:latin typeface="Arial"/>
                <a:cs typeface="Arial"/>
              </a:rPr>
              <a:t>ssem</a:t>
            </a:r>
            <a:r>
              <a:rPr sz="1800" b="1" spc="-5" dirty="0">
                <a:latin typeface="Arial"/>
                <a:cs typeface="Arial"/>
              </a:rPr>
              <a:t>in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5" dirty="0">
                <a:latin typeface="Arial"/>
                <a:cs typeface="Arial"/>
              </a:rPr>
              <a:t>io</a:t>
            </a:r>
            <a:r>
              <a:rPr sz="1800" b="1" dirty="0">
                <a:latin typeface="Arial"/>
                <a:cs typeface="Arial"/>
              </a:rPr>
              <a:t>n	act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v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around </a:t>
            </a:r>
            <a:r>
              <a:rPr sz="1800" spc="-5" dirty="0">
                <a:latin typeface="Arial"/>
                <a:cs typeface="Arial"/>
              </a:rPr>
              <a:t>the dates </a:t>
            </a:r>
            <a:r>
              <a:rPr sz="1800" dirty="0">
                <a:latin typeface="Arial"/>
                <a:cs typeface="Arial"/>
              </a:rPr>
              <a:t>of deliverables 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WPs.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61989" y="5044704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bas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9433" y="5601727"/>
            <a:ext cx="727202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Courier New"/>
                <a:cs typeface="Courier New"/>
              </a:rPr>
              <a:t>o </a:t>
            </a:r>
            <a:r>
              <a:rPr sz="1800" b="1" spc="-5" dirty="0">
                <a:latin typeface="Arial"/>
                <a:cs typeface="Arial"/>
              </a:rPr>
              <a:t>identify most efficient methods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ensure project results and  strategies </a:t>
            </a:r>
            <a:r>
              <a:rPr sz="1800" b="1" dirty="0">
                <a:latin typeface="Arial"/>
                <a:cs typeface="Arial"/>
              </a:rPr>
              <a:t>are </a:t>
            </a:r>
            <a:r>
              <a:rPr sz="1800" b="1" spc="-5" dirty="0">
                <a:latin typeface="Arial"/>
                <a:cs typeface="Arial"/>
              </a:rPr>
              <a:t>communicated and adopted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5" dirty="0">
                <a:latin typeface="Arial"/>
                <a:cs typeface="Arial"/>
              </a:rPr>
              <a:t>EU policy makers 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into existing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future legislation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EU </a:t>
            </a:r>
            <a:r>
              <a:rPr sz="1800" dirty="0">
                <a:latin typeface="Arial"/>
                <a:cs typeface="Arial"/>
              </a:rPr>
              <a:t>and Member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660" y="3680721"/>
            <a:ext cx="6064250" cy="11842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5"/>
              </a:spcBef>
            </a:pPr>
            <a:r>
              <a:rPr sz="4000" b="1" spc="-5" dirty="0">
                <a:solidFill>
                  <a:srgbClr val="334E58"/>
                </a:solidFill>
                <a:latin typeface="Arial"/>
                <a:cs typeface="Arial"/>
              </a:rPr>
              <a:t>T7.2 Communication</a:t>
            </a:r>
            <a:r>
              <a:rPr sz="4000" b="1" spc="-45" dirty="0">
                <a:solidFill>
                  <a:srgbClr val="334E58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334E58"/>
                </a:solidFill>
                <a:latin typeface="Arial"/>
                <a:cs typeface="Arial"/>
              </a:rPr>
              <a:t>and  dissemination</a:t>
            </a:r>
            <a:r>
              <a:rPr sz="4000" b="1" spc="-25" dirty="0">
                <a:solidFill>
                  <a:srgbClr val="334E58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334E58"/>
                </a:solidFill>
                <a:latin typeface="Arial"/>
                <a:cs typeface="Arial"/>
              </a:rPr>
              <a:t>campaign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55" dirty="0"/>
              <a:t>5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477660" y="4810464"/>
            <a:ext cx="2818765" cy="122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Duration: M1-M48  Leader: </a:t>
            </a:r>
            <a:r>
              <a:rPr sz="2000" b="1" spc="-5" dirty="0">
                <a:latin typeface="Arial"/>
                <a:cs typeface="Arial"/>
              </a:rPr>
              <a:t>FIAB </a:t>
            </a:r>
            <a:r>
              <a:rPr sz="2000" spc="-5" dirty="0">
                <a:latin typeface="Arial"/>
                <a:cs typeface="Arial"/>
              </a:rPr>
              <a:t>(155 days)  Involved: All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partners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5" y="-49079"/>
            <a:ext cx="10139101" cy="7604327"/>
          </a:xfrm>
          <a:prstGeom prst="rect">
            <a:avLst/>
          </a:prstGeom>
        </p:spPr>
      </p:pic>
      <p:sp>
        <p:nvSpPr>
          <p:cNvPr id="17" name="CuadroTexto 6"/>
          <p:cNvSpPr txBox="1"/>
          <p:nvPr/>
        </p:nvSpPr>
        <p:spPr>
          <a:xfrm>
            <a:off x="1125071" y="660640"/>
            <a:ext cx="7007893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645" b="1" dirty="0">
                <a:solidFill>
                  <a:srgbClr val="1F497D"/>
                </a:solidFill>
                <a:latin typeface="Trebuchet MS"/>
                <a:cs typeface="Trebuchet MS"/>
              </a:rPr>
              <a:t>COMMUNICATION MATERIAL</a:t>
            </a:r>
          </a:p>
        </p:txBody>
      </p:sp>
      <p:sp>
        <p:nvSpPr>
          <p:cNvPr id="5" name="4 Forma libre"/>
          <p:cNvSpPr/>
          <p:nvPr/>
        </p:nvSpPr>
        <p:spPr>
          <a:xfrm>
            <a:off x="688788" y="1526524"/>
            <a:ext cx="2369194" cy="942110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dirty="0"/>
              <a:t>CON LA SALUD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94129" y="1637978"/>
            <a:ext cx="6903472" cy="70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3" b="1" dirty="0">
                <a:solidFill>
                  <a:srgbClr val="595959"/>
                </a:solidFill>
                <a:latin typeface="Trebuchet MS"/>
                <a:cs typeface="Trebuchet MS"/>
              </a:rPr>
              <a:t>UNITO</a:t>
            </a: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 – </a:t>
            </a:r>
            <a:r>
              <a:rPr lang="en-GB" sz="1983" b="1" dirty="0">
                <a:solidFill>
                  <a:srgbClr val="595959"/>
                </a:solidFill>
                <a:latin typeface="Trebuchet MS"/>
                <a:cs typeface="Trebuchet MS"/>
              </a:rPr>
              <a:t>Month 1 – 4  LOGO proposals presented by ACTIA. One logo has been chosen by partners</a:t>
            </a:r>
            <a:endParaRPr lang="en-GB" sz="1983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3294129" y="5257911"/>
            <a:ext cx="6897250" cy="121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3" b="1" dirty="0">
                <a:solidFill>
                  <a:srgbClr val="595959"/>
                </a:solidFill>
                <a:latin typeface="Trebuchet MS"/>
                <a:cs typeface="Trebuchet MS"/>
              </a:rPr>
              <a:t>UNITO – FENACORE – Month 1 – 4 </a:t>
            </a:r>
            <a:r>
              <a:rPr lang="en-GB" sz="1763" dirty="0">
                <a:solidFill>
                  <a:srgbClr val="595959"/>
                </a:solidFill>
                <a:latin typeface="Trebuchet MS"/>
                <a:cs typeface="Trebuchet MS"/>
              </a:rPr>
              <a:t>– Translation in German (LVA),Spanish (FIAB-FENACORE), Finnish (PA), French (ACTIA), Italian (CONFAGRI), Dutch (AERES),Greek (CERTH), Portuguese (CONFAGRI PT), Slovenian (GZS-ZKZP) </a:t>
            </a:r>
            <a:r>
              <a:rPr lang="en-GB" sz="1763" dirty="0">
                <a:solidFill>
                  <a:srgbClr val="595959"/>
                </a:solidFill>
                <a:highlight>
                  <a:srgbClr val="00FF00"/>
                </a:highlight>
                <a:latin typeface="Trebuchet MS"/>
                <a:cs typeface="Trebuchet MS"/>
              </a:rPr>
              <a:t>Ongoing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688788" y="1544424"/>
            <a:ext cx="2369194" cy="942110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LOGO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731947" y="5541021"/>
            <a:ext cx="2369194" cy="942110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LEAFLET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AA80A58-A0A3-4630-9879-227C3C00B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3ED007-E640-44B4-9F97-35EE3FCDD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692" y="6755123"/>
            <a:ext cx="1995089" cy="953881"/>
          </a:xfrm>
          <a:prstGeom prst="rect">
            <a:avLst/>
          </a:prstGeom>
        </p:spPr>
      </p:pic>
      <p:sp>
        <p:nvSpPr>
          <p:cNvPr id="19" name="10 Forma libre">
            <a:extLst>
              <a:ext uri="{FF2B5EF4-FFF2-40B4-BE49-F238E27FC236}">
                <a16:creationId xmlns:a16="http://schemas.microsoft.com/office/drawing/2014/main" id="{19F755C7-09B9-44E0-A083-80670575268A}"/>
              </a:ext>
            </a:extLst>
          </p:cNvPr>
          <p:cNvSpPr/>
          <p:nvPr/>
        </p:nvSpPr>
        <p:spPr>
          <a:xfrm>
            <a:off x="682566" y="3671368"/>
            <a:ext cx="2369194" cy="942110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TEMPLATES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1D4D3D-54C5-4B1C-A486-40473D5BABCE}"/>
              </a:ext>
            </a:extLst>
          </p:cNvPr>
          <p:cNvSpPr txBox="1"/>
          <p:nvPr/>
        </p:nvSpPr>
        <p:spPr>
          <a:xfrm>
            <a:off x="3294129" y="3671368"/>
            <a:ext cx="6903472" cy="70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83" b="1" dirty="0">
                <a:solidFill>
                  <a:srgbClr val="595959"/>
                </a:solidFill>
                <a:latin typeface="Trebuchet MS"/>
                <a:cs typeface="Trebuchet MS"/>
              </a:rPr>
              <a:t>UNITO Month 1 – 4 </a:t>
            </a:r>
            <a:r>
              <a:rPr lang="es-ES" sz="1983" dirty="0">
                <a:solidFill>
                  <a:srgbClr val="595959"/>
                </a:solidFill>
                <a:latin typeface="Trebuchet MS"/>
                <a:cs typeface="Trebuchet MS"/>
              </a:rPr>
              <a:t>– PowerPoint, Word, Publisher – Waiting for logo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754553-A8E4-4826-A5BC-8F5089F15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62" y="2028559"/>
            <a:ext cx="1395812" cy="15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8" y="-218531"/>
            <a:ext cx="10075333" cy="7556500"/>
          </a:xfrm>
          <a:prstGeom prst="rect">
            <a:avLst/>
          </a:prstGeom>
        </p:spPr>
      </p:pic>
      <p:sp>
        <p:nvSpPr>
          <p:cNvPr id="17" name="CuadroTexto 6"/>
          <p:cNvSpPr txBox="1"/>
          <p:nvPr/>
        </p:nvSpPr>
        <p:spPr>
          <a:xfrm>
            <a:off x="1125071" y="660640"/>
            <a:ext cx="7007893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645" b="1" dirty="0">
                <a:solidFill>
                  <a:srgbClr val="1F497D"/>
                </a:solidFill>
                <a:latin typeface="Trebuchet MS"/>
                <a:cs typeface="Trebuchet MS"/>
              </a:rPr>
              <a:t>COMMUNICATION MATERIAL</a:t>
            </a:r>
          </a:p>
        </p:txBody>
      </p:sp>
      <p:sp>
        <p:nvSpPr>
          <p:cNvPr id="6" name="5 Forma libre"/>
          <p:cNvSpPr/>
          <p:nvPr/>
        </p:nvSpPr>
        <p:spPr>
          <a:xfrm>
            <a:off x="682567" y="1922767"/>
            <a:ext cx="2332250" cy="924596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WEBSITE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3281506" y="1622034"/>
            <a:ext cx="6891029" cy="270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868" indent="-314868">
              <a:buFont typeface="Arial" pitchFamily="34" charset="0"/>
              <a:buChar char="•"/>
            </a:pPr>
            <a:r>
              <a:rPr lang="es-ES" sz="1983" b="1" dirty="0">
                <a:solidFill>
                  <a:srgbClr val="595959"/>
                </a:solidFill>
                <a:latin typeface="Trebuchet MS"/>
                <a:cs typeface="Trebuchet MS"/>
              </a:rPr>
              <a:t>UNITO</a:t>
            </a:r>
            <a:r>
              <a:rPr lang="es-ES" sz="1983" dirty="0">
                <a:solidFill>
                  <a:srgbClr val="595959"/>
                </a:solidFill>
                <a:latin typeface="Trebuchet MS"/>
                <a:cs typeface="Trebuchet MS"/>
              </a:rPr>
              <a:t> – </a:t>
            </a:r>
            <a:r>
              <a:rPr lang="es-ES" sz="1983" b="1" dirty="0" err="1">
                <a:solidFill>
                  <a:srgbClr val="595959"/>
                </a:solidFill>
                <a:latin typeface="Trebuchet MS"/>
                <a:cs typeface="Trebuchet MS"/>
              </a:rPr>
              <a:t>Month</a:t>
            </a:r>
            <a:r>
              <a:rPr lang="es-ES" sz="1983" b="1" dirty="0">
                <a:solidFill>
                  <a:srgbClr val="595959"/>
                </a:solidFill>
                <a:latin typeface="Trebuchet MS"/>
                <a:cs typeface="Trebuchet MS"/>
              </a:rPr>
              <a:t> 1 – 6 </a:t>
            </a:r>
            <a:r>
              <a:rPr lang="es-ES" sz="1763" dirty="0">
                <a:solidFill>
                  <a:srgbClr val="595959"/>
                </a:solidFill>
                <a:latin typeface="Trebuchet MS"/>
                <a:cs typeface="Trebuchet MS"/>
              </a:rPr>
              <a:t>– </a:t>
            </a:r>
            <a:r>
              <a:rPr lang="en-GB" sz="1763" dirty="0">
                <a:solidFill>
                  <a:srgbClr val="595959"/>
                </a:solidFill>
                <a:latin typeface="Trebuchet MS"/>
                <a:cs typeface="Trebuchet MS"/>
              </a:rPr>
              <a:t>In English and translated in 9 partners’ languages – Hosting plan for 8 years (to ensure sustainability of the platform 4 years after Project’s end</a:t>
            </a:r>
            <a:r>
              <a:rPr lang="es-ES" sz="1763" dirty="0">
                <a:solidFill>
                  <a:srgbClr val="595959"/>
                </a:solidFill>
                <a:latin typeface="Trebuchet MS"/>
                <a:cs typeface="Trebuchet MS"/>
              </a:rPr>
              <a:t>. </a:t>
            </a:r>
            <a:r>
              <a:rPr lang="en-GB" sz="1763" dirty="0">
                <a:solidFill>
                  <a:srgbClr val="595959"/>
                </a:solidFill>
                <a:latin typeface="Trebuchet MS"/>
              </a:rPr>
              <a:t>Web analytics tools will be used to monitor web performance –</a:t>
            </a:r>
          </a:p>
          <a:p>
            <a:endParaRPr lang="en-GB" sz="1763" dirty="0">
              <a:solidFill>
                <a:srgbClr val="595959"/>
              </a:solidFill>
              <a:highlight>
                <a:srgbClr val="00FF00"/>
              </a:highlight>
              <a:latin typeface="Trebuchet MS"/>
            </a:endParaRPr>
          </a:p>
          <a:p>
            <a:r>
              <a:rPr lang="en-GB" sz="1763" dirty="0">
                <a:solidFill>
                  <a:srgbClr val="595959"/>
                </a:solidFill>
                <a:latin typeface="Trebuchet MS"/>
              </a:rPr>
              <a:t> </a:t>
            </a:r>
            <a:r>
              <a:rPr lang="en-GB" sz="1983" dirty="0">
                <a:solidFill>
                  <a:srgbClr val="595959"/>
                </a:solidFill>
                <a:latin typeface="Trebuchet MS"/>
              </a:rPr>
              <a:t>website </a:t>
            </a:r>
            <a:r>
              <a:rPr lang="en-GB" sz="1983" dirty="0">
                <a:solidFill>
                  <a:srgbClr val="595959"/>
                </a:solidFill>
                <a:highlight>
                  <a:srgbClr val="00FF00"/>
                </a:highlight>
                <a:latin typeface="Trebuchet MS"/>
              </a:rPr>
              <a:t>ONGOING</a:t>
            </a:r>
            <a:r>
              <a:rPr lang="en-GB" sz="1983" dirty="0">
                <a:solidFill>
                  <a:srgbClr val="595959"/>
                </a:solidFill>
                <a:latin typeface="Trebuchet MS"/>
              </a:rPr>
              <a:t> </a:t>
            </a:r>
            <a:r>
              <a:rPr lang="es-ES" sz="1983" dirty="0">
                <a:hlinkClick r:id="rId5"/>
              </a:rPr>
              <a:t>http://www.erasmus-fields.eu/</a:t>
            </a:r>
            <a:r>
              <a:rPr lang="es-ES" sz="1983" dirty="0"/>
              <a:t> </a:t>
            </a:r>
          </a:p>
          <a:p>
            <a:r>
              <a:rPr lang="es-ES" sz="1983" dirty="0">
                <a:solidFill>
                  <a:srgbClr val="595959"/>
                </a:solidFill>
                <a:latin typeface="Trebuchet MS"/>
              </a:rPr>
              <a:t> </a:t>
            </a:r>
            <a:r>
              <a:rPr lang="es-ES" sz="1983" dirty="0" err="1">
                <a:solidFill>
                  <a:srgbClr val="595959"/>
                </a:solidFill>
                <a:latin typeface="Trebuchet MS"/>
              </a:rPr>
              <a:t>website</a:t>
            </a:r>
            <a:r>
              <a:rPr lang="es-ES" sz="1983" dirty="0">
                <a:solidFill>
                  <a:srgbClr val="595959"/>
                </a:solidFill>
                <a:latin typeface="Trebuchet MS"/>
              </a:rPr>
              <a:t> DATABASE </a:t>
            </a:r>
            <a:r>
              <a:rPr lang="es-ES" sz="1983" dirty="0">
                <a:solidFill>
                  <a:srgbClr val="595959"/>
                </a:solidFill>
                <a:highlight>
                  <a:srgbClr val="00FF00"/>
                </a:highlight>
                <a:latin typeface="Trebuchet MS"/>
              </a:rPr>
              <a:t>RUNNING</a:t>
            </a:r>
            <a:r>
              <a:rPr lang="es-ES" sz="1983" dirty="0">
                <a:solidFill>
                  <a:srgbClr val="595959"/>
                </a:solidFill>
                <a:latin typeface="Trebuchet MS"/>
              </a:rPr>
              <a:t> </a:t>
            </a:r>
            <a:r>
              <a:rPr lang="es-ES" sz="1983" dirty="0">
                <a:hlinkClick r:id="rId6"/>
              </a:rPr>
              <a:t>http://www.erasmus-fields.eu/management/</a:t>
            </a:r>
            <a:endParaRPr lang="es-ES" sz="1983" dirty="0">
              <a:highlight>
                <a:srgbClr val="00FF00"/>
              </a:highlight>
            </a:endParaRPr>
          </a:p>
          <a:p>
            <a:endParaRPr lang="en-GB" sz="1983" dirty="0">
              <a:solidFill>
                <a:srgbClr val="595959"/>
              </a:solidFill>
              <a:highlight>
                <a:srgbClr val="00FF00"/>
              </a:highlight>
              <a:latin typeface="Trebuchet M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AA80A58-A0A3-4630-9879-227C3C00B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3ED007-E640-44B4-9F97-35EE3FCDD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692" y="6755123"/>
            <a:ext cx="1995089" cy="953881"/>
          </a:xfrm>
          <a:prstGeom prst="rect">
            <a:avLst/>
          </a:prstGeom>
        </p:spPr>
      </p:pic>
      <p:sp>
        <p:nvSpPr>
          <p:cNvPr id="18" name="5 Forma libre">
            <a:extLst>
              <a:ext uri="{FF2B5EF4-FFF2-40B4-BE49-F238E27FC236}">
                <a16:creationId xmlns:a16="http://schemas.microsoft.com/office/drawing/2014/main" id="{A71DA98C-1C1E-4804-AFD1-B9454BC9ECBB}"/>
              </a:ext>
            </a:extLst>
          </p:cNvPr>
          <p:cNvSpPr/>
          <p:nvPr/>
        </p:nvSpPr>
        <p:spPr>
          <a:xfrm>
            <a:off x="682567" y="4059254"/>
            <a:ext cx="2332250" cy="924596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b="1" dirty="0"/>
              <a:t>NEWSLETTERS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AC0BD32-0282-4D68-888D-CA93A3FEBD0D}"/>
              </a:ext>
            </a:extLst>
          </p:cNvPr>
          <p:cNvSpPr txBox="1"/>
          <p:nvPr/>
        </p:nvSpPr>
        <p:spPr>
          <a:xfrm>
            <a:off x="3239738" y="4154476"/>
            <a:ext cx="6903472" cy="22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868" indent="-314868">
              <a:buFont typeface="Arial" pitchFamily="34" charset="0"/>
              <a:buChar char="•"/>
            </a:pPr>
            <a:r>
              <a:rPr lang="en-GB" sz="1983" b="1" dirty="0">
                <a:solidFill>
                  <a:srgbClr val="595959"/>
                </a:solidFill>
                <a:latin typeface="Trebuchet MS"/>
                <a:cs typeface="Trebuchet MS"/>
              </a:rPr>
              <a:t>FIAB – Month 6 </a:t>
            </a: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- Each 6 months with inputs of WP leaders – In English and translated in all partners’ languages. </a:t>
            </a:r>
          </a:p>
          <a:p>
            <a:pPr marL="314868" indent="-314868">
              <a:buFont typeface="Arial" pitchFamily="34" charset="0"/>
              <a:buChar char="•"/>
            </a:pP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Proposal for the 1</a:t>
            </a:r>
            <a:r>
              <a:rPr lang="en-GB" sz="1983" baseline="30000" dirty="0">
                <a:solidFill>
                  <a:srgbClr val="595959"/>
                </a:solidFill>
                <a:latin typeface="Trebuchet MS"/>
                <a:cs typeface="Trebuchet MS"/>
              </a:rPr>
              <a:t>st</a:t>
            </a: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 Newsletter: </a:t>
            </a:r>
          </a:p>
          <a:p>
            <a:pPr marL="314868" indent="-314868">
              <a:buFont typeface="Wingdings" panose="05000000000000000000" pitchFamily="2" charset="2"/>
              <a:buChar char="Ø"/>
            </a:pP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	Overall description project and partners</a:t>
            </a:r>
          </a:p>
          <a:p>
            <a:pPr marL="314868" indent="-314868">
              <a:buFont typeface="Wingdings" panose="05000000000000000000" pitchFamily="2" charset="2"/>
              <a:buChar char="Ø"/>
            </a:pP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	Focus Groups in each country </a:t>
            </a:r>
            <a:endParaRPr lang="en-GB" sz="1983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algn="ctr"/>
            <a:r>
              <a:rPr lang="en-GB" sz="1983" dirty="0">
                <a:solidFill>
                  <a:srgbClr val="FF0000"/>
                </a:solidFill>
                <a:latin typeface="Trebuchet MS"/>
                <a:cs typeface="Trebuchet MS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83391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2691"/>
            <a:ext cx="10075333" cy="7556500"/>
          </a:xfrm>
          <a:prstGeom prst="rect">
            <a:avLst/>
          </a:prstGeom>
        </p:spPr>
      </p:pic>
      <p:sp>
        <p:nvSpPr>
          <p:cNvPr id="17" name="CuadroTexto 6"/>
          <p:cNvSpPr txBox="1"/>
          <p:nvPr/>
        </p:nvSpPr>
        <p:spPr>
          <a:xfrm>
            <a:off x="1125071" y="660640"/>
            <a:ext cx="7007893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645" b="1" dirty="0">
                <a:solidFill>
                  <a:srgbClr val="1F497D"/>
                </a:solidFill>
                <a:latin typeface="Trebuchet MS"/>
                <a:cs typeface="Trebuchet MS"/>
              </a:rPr>
              <a:t>COMMUNICATION MATERIAL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701039" y="1745885"/>
            <a:ext cx="2369194" cy="1874206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dirty="0"/>
              <a:t>DISSEMINATION TO MEDIA</a:t>
            </a:r>
          </a:p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4" b="1" dirty="0"/>
              <a:t>ARTICLES AND PRESS RELEASES</a:t>
            </a:r>
          </a:p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83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AA80A58-A0A3-4630-9879-227C3C00B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3ED007-E640-44B4-9F97-35EE3FCDD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278" y="6581237"/>
            <a:ext cx="1995089" cy="95388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F6E101E-DBD1-4B57-B54C-F4A1D49066AE}"/>
              </a:ext>
            </a:extLst>
          </p:cNvPr>
          <p:cNvSpPr txBox="1"/>
          <p:nvPr/>
        </p:nvSpPr>
        <p:spPr>
          <a:xfrm>
            <a:off x="3139027" y="1382391"/>
            <a:ext cx="7268271" cy="555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868" indent="-314868">
              <a:buFont typeface="Arial" pitchFamily="34" charset="0"/>
              <a:buChar char="•"/>
            </a:pP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Abstract of the project in each partners website with a link to FIELDS </a:t>
            </a:r>
          </a:p>
          <a:p>
            <a:pPr marL="314868" indent="-314868">
              <a:buFont typeface="Wingdings" panose="05000000000000000000" pitchFamily="2" charset="2"/>
              <a:buChar char="ü"/>
            </a:pPr>
            <a:r>
              <a:rPr lang="es-ES" sz="1983" dirty="0">
                <a:hlinkClick r:id="rId7"/>
              </a:rPr>
              <a:t>http://fiab.es/project/fields/</a:t>
            </a:r>
            <a:endParaRPr lang="es-ES" sz="1983" dirty="0"/>
          </a:p>
          <a:p>
            <a:pPr marL="314868" indent="-314868">
              <a:buFont typeface="Wingdings" panose="05000000000000000000" pitchFamily="2" charset="2"/>
              <a:buChar char="ü"/>
            </a:pPr>
            <a:r>
              <a:rPr lang="es-ES" sz="1983" dirty="0">
                <a:hlinkClick r:id="rId8"/>
              </a:rPr>
              <a:t>https://www.actia-asso.eu/projets/fields/</a:t>
            </a:r>
            <a:r>
              <a:rPr lang="es-ES" sz="1983" dirty="0"/>
              <a:t>  </a:t>
            </a:r>
          </a:p>
          <a:p>
            <a:pPr marL="314868" indent="-314868">
              <a:buFont typeface="Wingdings" panose="05000000000000000000" pitchFamily="2" charset="2"/>
              <a:buChar char="ü"/>
            </a:pPr>
            <a:endParaRPr lang="en-GB" sz="1983" dirty="0">
              <a:solidFill>
                <a:srgbClr val="595959"/>
              </a:solidFill>
              <a:highlight>
                <a:srgbClr val="00FF00"/>
              </a:highlight>
              <a:latin typeface="Trebuchet MS"/>
              <a:cs typeface="Trebuchet MS"/>
            </a:endParaRPr>
          </a:p>
          <a:p>
            <a:pPr marL="314868" indent="-314868">
              <a:buFont typeface="Arial" pitchFamily="34" charset="0"/>
              <a:buChar char="•"/>
            </a:pP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Press Releases/Articles published by partners </a:t>
            </a:r>
          </a:p>
          <a:p>
            <a:pPr marL="314868" indent="-314868">
              <a:buFont typeface="Wingdings" panose="05000000000000000000" pitchFamily="2" charset="2"/>
              <a:buChar char="ü"/>
            </a:pPr>
            <a:r>
              <a:rPr lang="es-ES" sz="1983" dirty="0">
                <a:hlinkClick r:id="rId9"/>
              </a:rPr>
              <a:t>http://fiab.es/fiab-participa-en-el-proyecto-fields-para-formar-en-sostenibilidad-bioeconomia-y-digitalizacion-a-los-trabajadores-del-sector-agroindustrial/</a:t>
            </a:r>
            <a:endParaRPr lang="es-ES" sz="1983" dirty="0"/>
          </a:p>
          <a:p>
            <a:pPr marL="314868" indent="-314868">
              <a:buFont typeface="Wingdings" panose="05000000000000000000" pitchFamily="2" charset="2"/>
              <a:buChar char="ü"/>
            </a:pPr>
            <a:r>
              <a:rPr lang="es-ES" sz="1983" dirty="0">
                <a:hlinkClick r:id="rId10"/>
              </a:rPr>
              <a:t>http://www.agro-alimentarias.coop/1/1_2_1.php?id=OTA1MQ==</a:t>
            </a:r>
            <a:endParaRPr lang="es-ES" sz="1983" dirty="0"/>
          </a:p>
          <a:p>
            <a:pPr marL="314868" indent="-314868">
              <a:buFont typeface="Wingdings" panose="05000000000000000000" pitchFamily="2" charset="2"/>
              <a:buChar char="ü"/>
            </a:pPr>
            <a:endParaRPr lang="en-GB" sz="1983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pPr marL="314868" indent="-314868">
              <a:buFont typeface="Arial" pitchFamily="34" charset="0"/>
              <a:buChar char="•"/>
            </a:pP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Articles to be published in relevant journals to reach targeted audience detailed and according to Dissemination plan task 7.1</a:t>
            </a:r>
            <a:endParaRPr lang="en-GB" sz="1983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14868" indent="-314868">
              <a:buFont typeface="Wingdings" panose="05000000000000000000" pitchFamily="2" charset="2"/>
              <a:buChar char="ü"/>
            </a:pPr>
            <a:r>
              <a:rPr lang="es-ES" sz="1983" dirty="0">
                <a:hlinkClick r:id="rId11"/>
              </a:rPr>
              <a:t>https://www.olimerca.com/noticiadet/los-agricultores-europeos-se-van-de-erasmus/d5bbdaa12b31fcea2bc6a37f6ed911c9</a:t>
            </a:r>
            <a:endParaRPr lang="es-ES" sz="1983" dirty="0"/>
          </a:p>
          <a:p>
            <a:r>
              <a:rPr lang="es-ES" sz="1983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lang="es-ES" sz="1983" dirty="0">
                <a:latin typeface="Trebuchet MS"/>
                <a:cs typeface="Trebuchet MS"/>
              </a:rPr>
              <a:t>Thanks </a:t>
            </a:r>
            <a:r>
              <a:rPr lang="es-ES" sz="1983" dirty="0" err="1">
                <a:latin typeface="Trebuchet MS"/>
                <a:cs typeface="Trebuchet MS"/>
              </a:rPr>
              <a:t>to</a:t>
            </a:r>
            <a:r>
              <a:rPr lang="es-ES" sz="1983" dirty="0">
                <a:latin typeface="Trebuchet MS"/>
                <a:cs typeface="Trebuchet MS"/>
              </a:rPr>
              <a:t> Cooperativas Agro Alimentarias! </a:t>
            </a:r>
            <a:endParaRPr lang="en-GB" sz="1983" dirty="0">
              <a:latin typeface="Trebuchet MS"/>
              <a:cs typeface="Trebuchet MS"/>
            </a:endParaRPr>
          </a:p>
          <a:p>
            <a:pPr marL="314868" indent="-314868">
              <a:buFont typeface="Arial" pitchFamily="34" charset="0"/>
              <a:buChar char="•"/>
            </a:pPr>
            <a:endParaRPr lang="en-GB" sz="1763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7773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0"/>
            <a:ext cx="10075333" cy="7556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-1"/>
            <a:ext cx="10075333" cy="7556500"/>
          </a:xfrm>
          <a:prstGeom prst="rect">
            <a:avLst/>
          </a:prstGeom>
        </p:spPr>
      </p:pic>
      <p:sp>
        <p:nvSpPr>
          <p:cNvPr id="17" name="CuadroTexto 6"/>
          <p:cNvSpPr txBox="1"/>
          <p:nvPr/>
        </p:nvSpPr>
        <p:spPr>
          <a:xfrm>
            <a:off x="1125071" y="660640"/>
            <a:ext cx="7007893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645" b="1" dirty="0">
                <a:solidFill>
                  <a:srgbClr val="1F497D"/>
                </a:solidFill>
                <a:latin typeface="Trebuchet MS"/>
                <a:cs typeface="Trebuchet MS"/>
              </a:rPr>
              <a:t>COMMUNICATION MATERIAL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549721" y="1568057"/>
            <a:ext cx="2369194" cy="1874206"/>
          </a:xfrm>
          <a:custGeom>
            <a:avLst/>
            <a:gdLst>
              <a:gd name="connsiteX0" fmla="*/ 0 w 2096657"/>
              <a:gd name="connsiteY0" fmla="*/ 85502 h 855024"/>
              <a:gd name="connsiteX1" fmla="*/ 25043 w 2096657"/>
              <a:gd name="connsiteY1" fmla="*/ 25043 h 855024"/>
              <a:gd name="connsiteX2" fmla="*/ 85502 w 2096657"/>
              <a:gd name="connsiteY2" fmla="*/ 0 h 855024"/>
              <a:gd name="connsiteX3" fmla="*/ 2011155 w 2096657"/>
              <a:gd name="connsiteY3" fmla="*/ 0 h 855024"/>
              <a:gd name="connsiteX4" fmla="*/ 2071614 w 2096657"/>
              <a:gd name="connsiteY4" fmla="*/ 25043 h 855024"/>
              <a:gd name="connsiteX5" fmla="*/ 2096657 w 2096657"/>
              <a:gd name="connsiteY5" fmla="*/ 85502 h 855024"/>
              <a:gd name="connsiteX6" fmla="*/ 2096657 w 2096657"/>
              <a:gd name="connsiteY6" fmla="*/ 769522 h 855024"/>
              <a:gd name="connsiteX7" fmla="*/ 2071614 w 2096657"/>
              <a:gd name="connsiteY7" fmla="*/ 829981 h 855024"/>
              <a:gd name="connsiteX8" fmla="*/ 2011155 w 2096657"/>
              <a:gd name="connsiteY8" fmla="*/ 855024 h 855024"/>
              <a:gd name="connsiteX9" fmla="*/ 85502 w 2096657"/>
              <a:gd name="connsiteY9" fmla="*/ 855024 h 855024"/>
              <a:gd name="connsiteX10" fmla="*/ 25043 w 2096657"/>
              <a:gd name="connsiteY10" fmla="*/ 829981 h 855024"/>
              <a:gd name="connsiteX11" fmla="*/ 0 w 2096657"/>
              <a:gd name="connsiteY11" fmla="*/ 769522 h 855024"/>
              <a:gd name="connsiteX12" fmla="*/ 0 w 2096657"/>
              <a:gd name="connsiteY12" fmla="*/ 85502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657" h="855024">
                <a:moveTo>
                  <a:pt x="0" y="85502"/>
                </a:moveTo>
                <a:cubicBezTo>
                  <a:pt x="0" y="62825"/>
                  <a:pt x="9008" y="41078"/>
                  <a:pt x="25043" y="25043"/>
                </a:cubicBezTo>
                <a:cubicBezTo>
                  <a:pt x="41078" y="9008"/>
                  <a:pt x="62826" y="0"/>
                  <a:pt x="85502" y="0"/>
                </a:cubicBezTo>
                <a:lnTo>
                  <a:pt x="2011155" y="0"/>
                </a:lnTo>
                <a:cubicBezTo>
                  <a:pt x="2033832" y="0"/>
                  <a:pt x="2055579" y="9008"/>
                  <a:pt x="2071614" y="25043"/>
                </a:cubicBezTo>
                <a:cubicBezTo>
                  <a:pt x="2087649" y="41078"/>
                  <a:pt x="2096657" y="62826"/>
                  <a:pt x="2096657" y="85502"/>
                </a:cubicBezTo>
                <a:lnTo>
                  <a:pt x="2096657" y="769522"/>
                </a:lnTo>
                <a:cubicBezTo>
                  <a:pt x="2096657" y="792199"/>
                  <a:pt x="2087649" y="813946"/>
                  <a:pt x="2071614" y="829981"/>
                </a:cubicBezTo>
                <a:cubicBezTo>
                  <a:pt x="2055579" y="846016"/>
                  <a:pt x="2033831" y="855024"/>
                  <a:pt x="2011155" y="855024"/>
                </a:cubicBezTo>
                <a:lnTo>
                  <a:pt x="85502" y="855024"/>
                </a:lnTo>
                <a:cubicBezTo>
                  <a:pt x="62825" y="855024"/>
                  <a:pt x="41078" y="846016"/>
                  <a:pt x="25043" y="829981"/>
                </a:cubicBezTo>
                <a:cubicBezTo>
                  <a:pt x="9008" y="813946"/>
                  <a:pt x="0" y="792198"/>
                  <a:pt x="0" y="769522"/>
                </a:cubicBezTo>
                <a:lnTo>
                  <a:pt x="0" y="85502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63" tIns="94763" rIns="94763" bIns="94763" numCol="1" spcCol="1270" anchor="ctr" anchorCtr="0">
            <a:noAutofit/>
          </a:bodyPr>
          <a:lstStyle/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83" dirty="0"/>
              <a:t>DISSEMINATION TO MEDIA</a:t>
            </a:r>
          </a:p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4" b="1" dirty="0"/>
              <a:t>ARTICLES AND PRESS RELEASES</a:t>
            </a:r>
          </a:p>
          <a:p>
            <a:pPr algn="ctr" defTabSz="7836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83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AA80A58-A0A3-4630-9879-227C3C00B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66" y="1"/>
            <a:ext cx="2007001" cy="1335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3ED007-E640-44B4-9F97-35EE3FCDD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278" y="6581237"/>
            <a:ext cx="1995089" cy="95388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F6E101E-DBD1-4B57-B54C-F4A1D49066AE}"/>
              </a:ext>
            </a:extLst>
          </p:cNvPr>
          <p:cNvSpPr txBox="1"/>
          <p:nvPr/>
        </p:nvSpPr>
        <p:spPr>
          <a:xfrm>
            <a:off x="3070232" y="1507487"/>
            <a:ext cx="7268271" cy="280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Dissemination towards EIP-AGRI focus group will be performed by UHOH</a:t>
            </a:r>
          </a:p>
          <a:p>
            <a:pPr marL="314868" indent="-314868">
              <a:buFont typeface="Arial" pitchFamily="34" charset="0"/>
              <a:buChar char="•"/>
            </a:pPr>
            <a:endParaRPr lang="en-GB" sz="1983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pPr marL="314868" indent="-314868">
              <a:buFont typeface="Arial" pitchFamily="34" charset="0"/>
              <a:buChar char="•"/>
            </a:pPr>
            <a:r>
              <a:rPr lang="en-GB" sz="1983" dirty="0">
                <a:solidFill>
                  <a:srgbClr val="595959"/>
                </a:solidFill>
                <a:latin typeface="Trebuchet MS"/>
                <a:cs typeface="Trebuchet MS"/>
              </a:rPr>
              <a:t>FDE will disseminate project results through National Food and Drink Federations and National Food Technology Platforms at the different stages development of the project</a:t>
            </a:r>
          </a:p>
          <a:p>
            <a:pPr marL="314868" indent="-314868">
              <a:buFont typeface="Wingdings" panose="05000000000000000000" pitchFamily="2" charset="2"/>
              <a:buChar char="ü"/>
            </a:pPr>
            <a:r>
              <a:rPr lang="es-ES" sz="1983" dirty="0">
                <a:hlinkClick r:id="rId7"/>
              </a:rPr>
              <a:t>http://foodforlife-spain.es/?s=fields&amp;post_type=post</a:t>
            </a:r>
            <a:endParaRPr lang="en-GB" sz="1983" dirty="0">
              <a:solidFill>
                <a:srgbClr val="595959"/>
              </a:solidFill>
              <a:latin typeface="Trebuchet MS"/>
              <a:cs typeface="Trebuchet MS"/>
            </a:endParaRPr>
          </a:p>
          <a:p>
            <a:pPr marL="314868" indent="-314868">
              <a:buFont typeface="Arial" pitchFamily="34" charset="0"/>
              <a:buChar char="•"/>
            </a:pPr>
            <a:endParaRPr lang="en-GB" sz="1763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CB8796-B180-47FF-BEF4-63E2BB1B9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361" y="5113110"/>
            <a:ext cx="7758679" cy="5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909</Words>
  <Application>Microsoft Office PowerPoint</Application>
  <PresentationFormat>Personnalisé</PresentationFormat>
  <Paragraphs>104</Paragraphs>
  <Slides>16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Trebuchet MS</vt:lpstr>
      <vt:lpstr>Wingdings</vt:lpstr>
      <vt:lpstr>Office Theme</vt:lpstr>
      <vt:lpstr>FIEDS 2nd partnering meeting – 29.06.2020</vt:lpstr>
      <vt:lpstr> WP7 Info </vt:lpstr>
      <vt:lpstr>Présentation PowerPoint</vt:lpstr>
      <vt:lpstr> T7.1 Dissemination plan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DELIVERABLES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WP7-FIELDS-Presentation_ACTIA</dc:title>
  <dc:creator>Francesca</dc:creator>
  <cp:lastModifiedBy>G.Cornuau</cp:lastModifiedBy>
  <cp:revision>6</cp:revision>
  <dcterms:created xsi:type="dcterms:W3CDTF">2020-05-25T13:35:29Z</dcterms:created>
  <dcterms:modified xsi:type="dcterms:W3CDTF">2020-06-29T14:16:31Z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2020-02-10T00:00:00Z</vt:filetime>
  </property>
  <property fmtid="{D5CDD505-2E9C-101B-9397-08002B2CF9AE}" pid="3" name="Creator">
    <vt:lpwstr>PDFCreator Version 1.7.3</vt:lpwstr>
  </property>
  <property fmtid="{D5CDD505-2E9C-101B-9397-08002B2CF9AE}" pid="4" name="LastSaved">
    <vt:filetime>2020-05-25T00:00:00Z</vt:filetime>
  </property>
</Properties>
</file>